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Lst>
  <p:sldSz cx="43524488" cy="243109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25" autoAdjust="0"/>
    <p:restoredTop sz="94660"/>
  </p:normalViewPr>
  <p:slideViewPr>
    <p:cSldViewPr snapToGrid="0">
      <p:cViewPr varScale="1">
        <p:scale>
          <a:sx n="30" d="100"/>
          <a:sy n="30" d="100"/>
        </p:scale>
        <p:origin x="121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0561" y="3978673"/>
            <a:ext cx="32643366" cy="8463821"/>
          </a:xfrm>
        </p:spPr>
        <p:txBody>
          <a:bodyPr anchor="b"/>
          <a:lstStyle>
            <a:lvl1pPr algn="ctr">
              <a:defRPr sz="21269"/>
            </a:lvl1pPr>
          </a:lstStyle>
          <a:p>
            <a:r>
              <a:rPr lang="ja-JP" altLang="en-US"/>
              <a:t>マスター タイトルの書式設定</a:t>
            </a:r>
            <a:endParaRPr lang="en-US" dirty="0"/>
          </a:p>
        </p:txBody>
      </p:sp>
      <p:sp>
        <p:nvSpPr>
          <p:cNvPr id="3" name="Subtitle 2"/>
          <p:cNvSpPr>
            <a:spLocks noGrp="1"/>
          </p:cNvSpPr>
          <p:nvPr>
            <p:ph type="subTitle" idx="1"/>
          </p:nvPr>
        </p:nvSpPr>
        <p:spPr>
          <a:xfrm>
            <a:off x="5440561" y="12768891"/>
            <a:ext cx="32643366" cy="5869523"/>
          </a:xfrm>
        </p:spPr>
        <p:txBody>
          <a:bodyPr/>
          <a:lstStyle>
            <a:lvl1pPr marL="0" indent="0" algn="ctr">
              <a:buNone/>
              <a:defRPr sz="8508"/>
            </a:lvl1pPr>
            <a:lvl2pPr marL="1620728" indent="0" algn="ctr">
              <a:buNone/>
              <a:defRPr sz="7090"/>
            </a:lvl2pPr>
            <a:lvl3pPr marL="3241457" indent="0" algn="ctr">
              <a:buNone/>
              <a:defRPr sz="6381"/>
            </a:lvl3pPr>
            <a:lvl4pPr marL="4862185" indent="0" algn="ctr">
              <a:buNone/>
              <a:defRPr sz="5672"/>
            </a:lvl4pPr>
            <a:lvl5pPr marL="6482913" indent="0" algn="ctr">
              <a:buNone/>
              <a:defRPr sz="5672"/>
            </a:lvl5pPr>
            <a:lvl6pPr marL="8103641" indent="0" algn="ctr">
              <a:buNone/>
              <a:defRPr sz="5672"/>
            </a:lvl6pPr>
            <a:lvl7pPr marL="9724370" indent="0" algn="ctr">
              <a:buNone/>
              <a:defRPr sz="5672"/>
            </a:lvl7pPr>
            <a:lvl8pPr marL="11345098" indent="0" algn="ctr">
              <a:buNone/>
              <a:defRPr sz="5672"/>
            </a:lvl8pPr>
            <a:lvl9pPr marL="12965826" indent="0" algn="ctr">
              <a:buNone/>
              <a:defRPr sz="567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50978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4245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2" y="1294334"/>
            <a:ext cx="9384968" cy="206024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92309" y="1294334"/>
            <a:ext cx="27610847" cy="206024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66001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3274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69639" y="6060864"/>
            <a:ext cx="37539871" cy="10112689"/>
          </a:xfrm>
        </p:spPr>
        <p:txBody>
          <a:bodyPr anchor="b"/>
          <a:lstStyle>
            <a:lvl1pPr>
              <a:defRPr sz="2126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969639" y="16269223"/>
            <a:ext cx="37539871" cy="5318024"/>
          </a:xfrm>
        </p:spPr>
        <p:txBody>
          <a:bodyPr/>
          <a:lstStyle>
            <a:lvl1pPr marL="0" indent="0">
              <a:buNone/>
              <a:defRPr sz="8508">
                <a:solidFill>
                  <a:schemeClr val="tx1">
                    <a:tint val="75000"/>
                  </a:schemeClr>
                </a:solidFill>
              </a:defRPr>
            </a:lvl1pPr>
            <a:lvl2pPr marL="1620728" indent="0">
              <a:buNone/>
              <a:defRPr sz="7090">
                <a:solidFill>
                  <a:schemeClr val="tx1">
                    <a:tint val="75000"/>
                  </a:schemeClr>
                </a:solidFill>
              </a:defRPr>
            </a:lvl2pPr>
            <a:lvl3pPr marL="3241457" indent="0">
              <a:buNone/>
              <a:defRPr sz="6381">
                <a:solidFill>
                  <a:schemeClr val="tx1">
                    <a:tint val="75000"/>
                  </a:schemeClr>
                </a:solidFill>
              </a:defRPr>
            </a:lvl3pPr>
            <a:lvl4pPr marL="4862185" indent="0">
              <a:buNone/>
              <a:defRPr sz="5672">
                <a:solidFill>
                  <a:schemeClr val="tx1">
                    <a:tint val="75000"/>
                  </a:schemeClr>
                </a:solidFill>
              </a:defRPr>
            </a:lvl4pPr>
            <a:lvl5pPr marL="6482913" indent="0">
              <a:buNone/>
              <a:defRPr sz="5672">
                <a:solidFill>
                  <a:schemeClr val="tx1">
                    <a:tint val="75000"/>
                  </a:schemeClr>
                </a:solidFill>
              </a:defRPr>
            </a:lvl5pPr>
            <a:lvl6pPr marL="8103641" indent="0">
              <a:buNone/>
              <a:defRPr sz="5672">
                <a:solidFill>
                  <a:schemeClr val="tx1">
                    <a:tint val="75000"/>
                  </a:schemeClr>
                </a:solidFill>
              </a:defRPr>
            </a:lvl6pPr>
            <a:lvl7pPr marL="9724370" indent="0">
              <a:buNone/>
              <a:defRPr sz="5672">
                <a:solidFill>
                  <a:schemeClr val="tx1">
                    <a:tint val="75000"/>
                  </a:schemeClr>
                </a:solidFill>
              </a:defRPr>
            </a:lvl7pPr>
            <a:lvl8pPr marL="11345098" indent="0">
              <a:buNone/>
              <a:defRPr sz="5672">
                <a:solidFill>
                  <a:schemeClr val="tx1">
                    <a:tint val="75000"/>
                  </a:schemeClr>
                </a:solidFill>
              </a:defRPr>
            </a:lvl8pPr>
            <a:lvl9pPr marL="12965826" indent="0">
              <a:buNone/>
              <a:defRPr sz="567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2763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992309"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2034272"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02168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97978" y="1294336"/>
            <a:ext cx="37539871" cy="46989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7979" y="5959567"/>
            <a:ext cx="18412897"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4" name="Content Placeholder 3"/>
          <p:cNvSpPr>
            <a:spLocks noGrp="1"/>
          </p:cNvSpPr>
          <p:nvPr>
            <p:ph sz="half" idx="2"/>
          </p:nvPr>
        </p:nvSpPr>
        <p:spPr>
          <a:xfrm>
            <a:off x="2997979" y="8880259"/>
            <a:ext cx="18412897"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2034272" y="5959567"/>
            <a:ext cx="18503576" cy="2920692"/>
          </a:xfrm>
        </p:spPr>
        <p:txBody>
          <a:bodyPr anchor="b"/>
          <a:lstStyle>
            <a:lvl1pPr marL="0" indent="0">
              <a:buNone/>
              <a:defRPr sz="8508" b="1"/>
            </a:lvl1pPr>
            <a:lvl2pPr marL="1620728" indent="0">
              <a:buNone/>
              <a:defRPr sz="7090" b="1"/>
            </a:lvl2pPr>
            <a:lvl3pPr marL="3241457" indent="0">
              <a:buNone/>
              <a:defRPr sz="6381" b="1"/>
            </a:lvl3pPr>
            <a:lvl4pPr marL="4862185" indent="0">
              <a:buNone/>
              <a:defRPr sz="5672" b="1"/>
            </a:lvl4pPr>
            <a:lvl5pPr marL="6482913" indent="0">
              <a:buNone/>
              <a:defRPr sz="5672" b="1"/>
            </a:lvl5pPr>
            <a:lvl6pPr marL="8103641" indent="0">
              <a:buNone/>
              <a:defRPr sz="5672" b="1"/>
            </a:lvl6pPr>
            <a:lvl7pPr marL="9724370" indent="0">
              <a:buNone/>
              <a:defRPr sz="5672" b="1"/>
            </a:lvl7pPr>
            <a:lvl8pPr marL="11345098" indent="0">
              <a:buNone/>
              <a:defRPr sz="5672" b="1"/>
            </a:lvl8pPr>
            <a:lvl9pPr marL="12965826" indent="0">
              <a:buNone/>
              <a:defRPr sz="5672" b="1"/>
            </a:lvl9pPr>
          </a:lstStyle>
          <a:p>
            <a:pPr lvl="0"/>
            <a:r>
              <a:rPr lang="ja-JP" altLang="en-US"/>
              <a:t>マスター テキストの書式設定</a:t>
            </a:r>
          </a:p>
        </p:txBody>
      </p:sp>
      <p:sp>
        <p:nvSpPr>
          <p:cNvPr id="6" name="Content Placeholder 5"/>
          <p:cNvSpPr>
            <a:spLocks noGrp="1"/>
          </p:cNvSpPr>
          <p:nvPr>
            <p:ph sz="quarter" idx="4"/>
          </p:nvPr>
        </p:nvSpPr>
        <p:spPr>
          <a:xfrm>
            <a:off x="22034272" y="8880259"/>
            <a:ext cx="18503576"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61756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118875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418354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Content Placeholder 2"/>
          <p:cNvSpPr>
            <a:spLocks noGrp="1"/>
          </p:cNvSpPr>
          <p:nvPr>
            <p:ph idx="1"/>
          </p:nvPr>
        </p:nvSpPr>
        <p:spPr>
          <a:xfrm>
            <a:off x="18503576" y="3500332"/>
            <a:ext cx="22034272" cy="17276549"/>
          </a:xfrm>
        </p:spPr>
        <p:txBody>
          <a:bodyPr/>
          <a:lstStyle>
            <a:lvl1pPr>
              <a:defRPr sz="11344"/>
            </a:lvl1pPr>
            <a:lvl2pPr>
              <a:defRPr sz="9926"/>
            </a:lvl2pPr>
            <a:lvl3pPr>
              <a:defRPr sz="8508"/>
            </a:lvl3pPr>
            <a:lvl4pPr>
              <a:defRPr sz="7090"/>
            </a:lvl4pPr>
            <a:lvl5pPr>
              <a:defRPr sz="7090"/>
            </a:lvl5pPr>
            <a:lvl6pPr>
              <a:defRPr sz="7090"/>
            </a:lvl6pPr>
            <a:lvl7pPr>
              <a:defRPr sz="7090"/>
            </a:lvl7pPr>
            <a:lvl8pPr>
              <a:defRPr sz="7090"/>
            </a:lvl8pPr>
            <a:lvl9pPr>
              <a:defRPr sz="70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92034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8503576" y="3500332"/>
            <a:ext cx="22034272" cy="17276549"/>
          </a:xfrm>
        </p:spPr>
        <p:txBody>
          <a:bodyPr anchor="t"/>
          <a:lstStyle>
            <a:lvl1pPr marL="0" indent="0">
              <a:buNone/>
              <a:defRPr sz="11344"/>
            </a:lvl1pPr>
            <a:lvl2pPr marL="1620728" indent="0">
              <a:buNone/>
              <a:defRPr sz="9926"/>
            </a:lvl2pPr>
            <a:lvl3pPr marL="3241457" indent="0">
              <a:buNone/>
              <a:defRPr sz="8508"/>
            </a:lvl3pPr>
            <a:lvl4pPr marL="4862185" indent="0">
              <a:buNone/>
              <a:defRPr sz="7090"/>
            </a:lvl4pPr>
            <a:lvl5pPr marL="6482913" indent="0">
              <a:buNone/>
              <a:defRPr sz="7090"/>
            </a:lvl5pPr>
            <a:lvl6pPr marL="8103641" indent="0">
              <a:buNone/>
              <a:defRPr sz="7090"/>
            </a:lvl6pPr>
            <a:lvl7pPr marL="9724370" indent="0">
              <a:buNone/>
              <a:defRPr sz="7090"/>
            </a:lvl7pPr>
            <a:lvl8pPr marL="11345098" indent="0">
              <a:buNone/>
              <a:defRPr sz="7090"/>
            </a:lvl8pPr>
            <a:lvl9pPr marL="12965826" indent="0">
              <a:buNone/>
              <a:defRPr sz="709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2"/>
            </a:lvl1pPr>
            <a:lvl2pPr marL="1620728" indent="0">
              <a:buNone/>
              <a:defRPr sz="4963"/>
            </a:lvl2pPr>
            <a:lvl3pPr marL="3241457" indent="0">
              <a:buNone/>
              <a:defRPr sz="4254"/>
            </a:lvl3pPr>
            <a:lvl4pPr marL="4862185" indent="0">
              <a:buNone/>
              <a:defRPr sz="3545"/>
            </a:lvl4pPr>
            <a:lvl5pPr marL="6482913" indent="0">
              <a:buNone/>
              <a:defRPr sz="3545"/>
            </a:lvl5pPr>
            <a:lvl6pPr marL="8103641" indent="0">
              <a:buNone/>
              <a:defRPr sz="3545"/>
            </a:lvl6pPr>
            <a:lvl7pPr marL="9724370" indent="0">
              <a:buNone/>
              <a:defRPr sz="3545"/>
            </a:lvl7pPr>
            <a:lvl8pPr marL="11345098" indent="0">
              <a:buNone/>
              <a:defRPr sz="3545"/>
            </a:lvl8pPr>
            <a:lvl9pPr marL="12965826"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349128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1294336"/>
            <a:ext cx="37539871" cy="46989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2309" y="6471672"/>
            <a:ext cx="37539871" cy="15425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92308" y="22532674"/>
            <a:ext cx="9793010" cy="1294334"/>
          </a:xfrm>
          <a:prstGeom prst="rect">
            <a:avLst/>
          </a:prstGeom>
        </p:spPr>
        <p:txBody>
          <a:bodyPr vert="horz" lIns="91440" tIns="45720" rIns="91440" bIns="45720" rtlCol="0" anchor="ctr"/>
          <a:lstStyle>
            <a:lvl1pPr algn="l">
              <a:defRPr sz="4254">
                <a:solidFill>
                  <a:schemeClr val="tx1">
                    <a:tint val="75000"/>
                  </a:schemeClr>
                </a:solidFill>
              </a:defRPr>
            </a:lvl1pPr>
          </a:lstStyle>
          <a:p>
            <a:fld id="{F24FAE04-1802-4E33-B1DE-56EA9F15C17B}" type="datetimeFigureOut">
              <a:rPr kumimoji="1" lang="ja-JP" altLang="en-US" smtClean="0"/>
              <a:t>2025/10/5</a:t>
            </a:fld>
            <a:endParaRPr kumimoji="1" lang="ja-JP" altLang="en-US"/>
          </a:p>
        </p:txBody>
      </p:sp>
      <p:sp>
        <p:nvSpPr>
          <p:cNvPr id="5" name="Footer Placeholder 4"/>
          <p:cNvSpPr>
            <a:spLocks noGrp="1"/>
          </p:cNvSpPr>
          <p:nvPr>
            <p:ph type="ftr" sz="quarter" idx="3"/>
          </p:nvPr>
        </p:nvSpPr>
        <p:spPr>
          <a:xfrm>
            <a:off x="14417487" y="22532674"/>
            <a:ext cx="14689515" cy="1294334"/>
          </a:xfrm>
          <a:prstGeom prst="rect">
            <a:avLst/>
          </a:prstGeom>
        </p:spPr>
        <p:txBody>
          <a:bodyPr vert="horz" lIns="91440" tIns="45720" rIns="91440" bIns="45720" rtlCol="0" anchor="ctr"/>
          <a:lstStyle>
            <a:lvl1pPr algn="ctr">
              <a:defRPr sz="425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0739170" y="22532674"/>
            <a:ext cx="9793010" cy="1294334"/>
          </a:xfrm>
          <a:prstGeom prst="rect">
            <a:avLst/>
          </a:prstGeom>
        </p:spPr>
        <p:txBody>
          <a:bodyPr vert="horz" lIns="91440" tIns="45720" rIns="91440" bIns="45720" rtlCol="0" anchor="ctr"/>
          <a:lstStyle>
            <a:lvl1pPr algn="r">
              <a:defRPr sz="4254">
                <a:solidFill>
                  <a:schemeClr val="tx1">
                    <a:tint val="75000"/>
                  </a:schemeClr>
                </a:solidFill>
              </a:defRPr>
            </a:lvl1pPr>
          </a:lstStyle>
          <a:p>
            <a:fld id="{75366CAE-C914-4A5B-B615-B0B8A037BBA7}" type="slidenum">
              <a:rPr kumimoji="1" lang="ja-JP" altLang="en-US" smtClean="0"/>
              <a:t>‹#›</a:t>
            </a:fld>
            <a:endParaRPr kumimoji="1" lang="ja-JP" altLang="en-US"/>
          </a:p>
        </p:txBody>
      </p:sp>
    </p:spTree>
    <p:extLst>
      <p:ext uri="{BB962C8B-B14F-4D97-AF65-F5344CB8AC3E}">
        <p14:creationId xmlns:p14="http://schemas.microsoft.com/office/powerpoint/2010/main" val="2259465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41457" rtl="0" eaLnBrk="1" latinLnBrk="0" hangingPunct="1">
        <a:lnSpc>
          <a:spcPct val="90000"/>
        </a:lnSpc>
        <a:spcBef>
          <a:spcPct val="0"/>
        </a:spcBef>
        <a:buNone/>
        <a:defRPr kumimoji="1" sz="15598" kern="1200">
          <a:solidFill>
            <a:schemeClr val="tx1"/>
          </a:solidFill>
          <a:latin typeface="+mj-lt"/>
          <a:ea typeface="+mj-ea"/>
          <a:cs typeface="+mj-cs"/>
        </a:defRPr>
      </a:lvl1pPr>
    </p:titleStyle>
    <p:bodyStyle>
      <a:lvl1pPr marL="810364" indent="-810364" algn="l" defTabSz="3241457" rtl="0" eaLnBrk="1" latinLnBrk="0" hangingPunct="1">
        <a:lnSpc>
          <a:spcPct val="90000"/>
        </a:lnSpc>
        <a:spcBef>
          <a:spcPts val="3545"/>
        </a:spcBef>
        <a:buFont typeface="Arial" panose="020B0604020202020204" pitchFamily="34" charset="0"/>
        <a:buChar char="•"/>
        <a:defRPr kumimoji="1" sz="9926" kern="1200">
          <a:solidFill>
            <a:schemeClr val="tx1"/>
          </a:solidFill>
          <a:latin typeface="+mn-lt"/>
          <a:ea typeface="+mn-ea"/>
          <a:cs typeface="+mn-cs"/>
        </a:defRPr>
      </a:lvl1pPr>
      <a:lvl2pPr marL="2431092" indent="-810364" algn="l" defTabSz="3241457" rtl="0" eaLnBrk="1" latinLnBrk="0" hangingPunct="1">
        <a:lnSpc>
          <a:spcPct val="90000"/>
        </a:lnSpc>
        <a:spcBef>
          <a:spcPts val="1772"/>
        </a:spcBef>
        <a:buFont typeface="Arial" panose="020B0604020202020204" pitchFamily="34" charset="0"/>
        <a:buChar char="•"/>
        <a:defRPr kumimoji="1" sz="8508" kern="1200">
          <a:solidFill>
            <a:schemeClr val="tx1"/>
          </a:solidFill>
          <a:latin typeface="+mn-lt"/>
          <a:ea typeface="+mn-ea"/>
          <a:cs typeface="+mn-cs"/>
        </a:defRPr>
      </a:lvl2pPr>
      <a:lvl3pPr marL="4051821" indent="-810364" algn="l" defTabSz="3241457" rtl="0" eaLnBrk="1" latinLnBrk="0" hangingPunct="1">
        <a:lnSpc>
          <a:spcPct val="90000"/>
        </a:lnSpc>
        <a:spcBef>
          <a:spcPts val="1772"/>
        </a:spcBef>
        <a:buFont typeface="Arial" panose="020B0604020202020204" pitchFamily="34" charset="0"/>
        <a:buChar char="•"/>
        <a:defRPr kumimoji="1" sz="7090" kern="1200">
          <a:solidFill>
            <a:schemeClr val="tx1"/>
          </a:solidFill>
          <a:latin typeface="+mn-lt"/>
          <a:ea typeface="+mn-ea"/>
          <a:cs typeface="+mn-cs"/>
        </a:defRPr>
      </a:lvl3pPr>
      <a:lvl4pPr marL="5672549"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4pPr>
      <a:lvl5pPr marL="7293277"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5pPr>
      <a:lvl6pPr marL="8914006"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6pPr>
      <a:lvl7pPr marL="10534734"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7pPr>
      <a:lvl8pPr marL="12155462"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8pPr>
      <a:lvl9pPr marL="13776190" indent="-810364" algn="l" defTabSz="3241457" rtl="0" eaLnBrk="1" latinLnBrk="0" hangingPunct="1">
        <a:lnSpc>
          <a:spcPct val="90000"/>
        </a:lnSpc>
        <a:spcBef>
          <a:spcPts val="1772"/>
        </a:spcBef>
        <a:buFont typeface="Arial" panose="020B0604020202020204" pitchFamily="34" charset="0"/>
        <a:buChar char="•"/>
        <a:defRPr kumimoji="1" sz="6381" kern="1200">
          <a:solidFill>
            <a:schemeClr val="tx1"/>
          </a:solidFill>
          <a:latin typeface="+mn-lt"/>
          <a:ea typeface="+mn-ea"/>
          <a:cs typeface="+mn-cs"/>
        </a:defRPr>
      </a:lvl9pPr>
    </p:bodyStyle>
    <p:otherStyle>
      <a:defPPr>
        <a:defRPr lang="en-US"/>
      </a:defPPr>
      <a:lvl1pPr marL="0" algn="l" defTabSz="3241457" rtl="0" eaLnBrk="1" latinLnBrk="0" hangingPunct="1">
        <a:defRPr kumimoji="1" sz="6381" kern="1200">
          <a:solidFill>
            <a:schemeClr val="tx1"/>
          </a:solidFill>
          <a:latin typeface="+mn-lt"/>
          <a:ea typeface="+mn-ea"/>
          <a:cs typeface="+mn-cs"/>
        </a:defRPr>
      </a:lvl1pPr>
      <a:lvl2pPr marL="1620728" algn="l" defTabSz="3241457" rtl="0" eaLnBrk="1" latinLnBrk="0" hangingPunct="1">
        <a:defRPr kumimoji="1" sz="6381" kern="1200">
          <a:solidFill>
            <a:schemeClr val="tx1"/>
          </a:solidFill>
          <a:latin typeface="+mn-lt"/>
          <a:ea typeface="+mn-ea"/>
          <a:cs typeface="+mn-cs"/>
        </a:defRPr>
      </a:lvl2pPr>
      <a:lvl3pPr marL="3241457" algn="l" defTabSz="3241457" rtl="0" eaLnBrk="1" latinLnBrk="0" hangingPunct="1">
        <a:defRPr kumimoji="1" sz="6381" kern="1200">
          <a:solidFill>
            <a:schemeClr val="tx1"/>
          </a:solidFill>
          <a:latin typeface="+mn-lt"/>
          <a:ea typeface="+mn-ea"/>
          <a:cs typeface="+mn-cs"/>
        </a:defRPr>
      </a:lvl3pPr>
      <a:lvl4pPr marL="4862185" algn="l" defTabSz="3241457" rtl="0" eaLnBrk="1" latinLnBrk="0" hangingPunct="1">
        <a:defRPr kumimoji="1" sz="6381" kern="1200">
          <a:solidFill>
            <a:schemeClr val="tx1"/>
          </a:solidFill>
          <a:latin typeface="+mn-lt"/>
          <a:ea typeface="+mn-ea"/>
          <a:cs typeface="+mn-cs"/>
        </a:defRPr>
      </a:lvl4pPr>
      <a:lvl5pPr marL="6482913" algn="l" defTabSz="3241457" rtl="0" eaLnBrk="1" latinLnBrk="0" hangingPunct="1">
        <a:defRPr kumimoji="1" sz="6381" kern="1200">
          <a:solidFill>
            <a:schemeClr val="tx1"/>
          </a:solidFill>
          <a:latin typeface="+mn-lt"/>
          <a:ea typeface="+mn-ea"/>
          <a:cs typeface="+mn-cs"/>
        </a:defRPr>
      </a:lvl5pPr>
      <a:lvl6pPr marL="8103641" algn="l" defTabSz="3241457" rtl="0" eaLnBrk="1" latinLnBrk="0" hangingPunct="1">
        <a:defRPr kumimoji="1" sz="6381" kern="1200">
          <a:solidFill>
            <a:schemeClr val="tx1"/>
          </a:solidFill>
          <a:latin typeface="+mn-lt"/>
          <a:ea typeface="+mn-ea"/>
          <a:cs typeface="+mn-cs"/>
        </a:defRPr>
      </a:lvl6pPr>
      <a:lvl7pPr marL="9724370" algn="l" defTabSz="3241457" rtl="0" eaLnBrk="1" latinLnBrk="0" hangingPunct="1">
        <a:defRPr kumimoji="1" sz="6381" kern="1200">
          <a:solidFill>
            <a:schemeClr val="tx1"/>
          </a:solidFill>
          <a:latin typeface="+mn-lt"/>
          <a:ea typeface="+mn-ea"/>
          <a:cs typeface="+mn-cs"/>
        </a:defRPr>
      </a:lvl7pPr>
      <a:lvl8pPr marL="11345098" algn="l" defTabSz="3241457" rtl="0" eaLnBrk="1" latinLnBrk="0" hangingPunct="1">
        <a:defRPr kumimoji="1" sz="6381" kern="1200">
          <a:solidFill>
            <a:schemeClr val="tx1"/>
          </a:solidFill>
          <a:latin typeface="+mn-lt"/>
          <a:ea typeface="+mn-ea"/>
          <a:cs typeface="+mn-cs"/>
        </a:defRPr>
      </a:lvl8pPr>
      <a:lvl9pPr marL="12965826" algn="l" defTabSz="3241457" rtl="0" eaLnBrk="1" latinLnBrk="0" hangingPunct="1">
        <a:defRPr kumimoji="1" sz="6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6C1B89BC-7112-D3B2-165C-90BA00716344}"/>
              </a:ext>
            </a:extLst>
          </p:cNvPr>
          <p:cNvSpPr>
            <a:spLocks noChangeArrowheads="1"/>
          </p:cNvSpPr>
          <p:nvPr/>
        </p:nvSpPr>
        <p:spPr bwMode="auto">
          <a:xfrm>
            <a:off x="9352812" y="5551550"/>
            <a:ext cx="33879076" cy="10446357"/>
          </a:xfrm>
          <a:prstGeom prst="rect">
            <a:avLst/>
          </a:prstGeom>
          <a:solidFill>
            <a:schemeClr val="bg1">
              <a:alpha val="70000"/>
            </a:schemeClr>
          </a:solidFill>
          <a:ln w="12700">
            <a:solidFill>
              <a:srgbClr val="76357E"/>
            </a:solidFill>
            <a:miter lim="800000"/>
            <a:headEnd/>
            <a:tailEnd/>
          </a:ln>
          <a:effectLst/>
        </p:spPr>
        <p:txBody>
          <a:bodyPr lIns="375509" tIns="375509" rIns="375509" bIns="375509" numCol="1" spcCol="720685"/>
          <a:lstStyle/>
          <a:p>
            <a:pPr defTabSz="952097" eaLnBrk="0" hangingPunct="0"/>
            <a:r>
              <a:rPr lang="en-US" sz="5500" b="1" cap="all" dirty="0">
                <a:solidFill>
                  <a:srgbClr val="76357E"/>
                </a:solidFill>
              </a:rPr>
              <a:t>Results</a:t>
            </a:r>
            <a:endParaRPr lang="en-AU" sz="1600" dirty="0">
              <a:solidFill>
                <a:srgbClr val="76357E"/>
              </a:solidFill>
              <a:latin typeface="+mj-lt"/>
            </a:endParaRPr>
          </a:p>
        </p:txBody>
      </p:sp>
      <p:sp>
        <p:nvSpPr>
          <p:cNvPr id="40" name="Text Box 14">
            <a:extLst>
              <a:ext uri="{FF2B5EF4-FFF2-40B4-BE49-F238E27FC236}">
                <a16:creationId xmlns:a16="http://schemas.microsoft.com/office/drawing/2014/main" id="{9DCD1C94-6D85-A0A3-2B2B-ABB4938A5FDB}"/>
              </a:ext>
            </a:extLst>
          </p:cNvPr>
          <p:cNvSpPr txBox="1">
            <a:spLocks noChangeArrowheads="1"/>
          </p:cNvSpPr>
          <p:nvPr/>
        </p:nvSpPr>
        <p:spPr bwMode="auto">
          <a:xfrm>
            <a:off x="31897666" y="10125216"/>
            <a:ext cx="11123055" cy="3457208"/>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sp>
        <p:nvSpPr>
          <p:cNvPr id="36" name="Text Box 14">
            <a:extLst>
              <a:ext uri="{FF2B5EF4-FFF2-40B4-BE49-F238E27FC236}">
                <a16:creationId xmlns:a16="http://schemas.microsoft.com/office/drawing/2014/main" id="{8064C86E-6B91-297D-C542-3C55CF0CEC3D}"/>
              </a:ext>
            </a:extLst>
          </p:cNvPr>
          <p:cNvSpPr txBox="1">
            <a:spLocks noChangeArrowheads="1"/>
          </p:cNvSpPr>
          <p:nvPr/>
        </p:nvSpPr>
        <p:spPr bwMode="auto">
          <a:xfrm>
            <a:off x="31897666" y="6684329"/>
            <a:ext cx="11093856" cy="3305212"/>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sp>
        <p:nvSpPr>
          <p:cNvPr id="7" name="Rectangle 5">
            <a:extLst>
              <a:ext uri="{FF2B5EF4-FFF2-40B4-BE49-F238E27FC236}">
                <a16:creationId xmlns:a16="http://schemas.microsoft.com/office/drawing/2014/main" id="{F21E76A3-0130-45CD-BF6C-48C226C7A91D}"/>
              </a:ext>
            </a:extLst>
          </p:cNvPr>
          <p:cNvSpPr>
            <a:spLocks noChangeArrowheads="1"/>
          </p:cNvSpPr>
          <p:nvPr/>
        </p:nvSpPr>
        <p:spPr bwMode="auto">
          <a:xfrm>
            <a:off x="17987762" y="16343088"/>
            <a:ext cx="15464273" cy="4228485"/>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76357E"/>
                </a:solidFill>
              </a:rPr>
              <a:t>Conclusions</a:t>
            </a:r>
          </a:p>
          <a:p>
            <a:pPr marL="457200" indent="-457200" defTabSz="952097">
              <a:spcBef>
                <a:spcPct val="50000"/>
              </a:spcBef>
              <a:buFont typeface="Arial" panose="020B0604020202020204" pitchFamily="34" charset="0"/>
              <a:buChar char="•"/>
            </a:pPr>
            <a:r>
              <a:rPr lang="en-US" sz="3000" dirty="0">
                <a:cs typeface="Arial" charset="0"/>
              </a:rPr>
              <a:t>Consecutive SDF treatment did not change the survival of </a:t>
            </a:r>
            <a:r>
              <a:rPr lang="en-US" sz="3000" i="1" dirty="0">
                <a:cs typeface="Arial" charset="0"/>
              </a:rPr>
              <a:t>L. monocytogenes</a:t>
            </a:r>
            <a:r>
              <a:rPr lang="en-US" sz="3000" dirty="0">
                <a:cs typeface="Arial" charset="0"/>
              </a:rPr>
              <a:t>.</a:t>
            </a:r>
          </a:p>
          <a:p>
            <a:pPr marL="457200" indent="-457200" defTabSz="952097">
              <a:spcBef>
                <a:spcPct val="50000"/>
              </a:spcBef>
              <a:buFont typeface="Arial" panose="020B0604020202020204" pitchFamily="34" charset="0"/>
              <a:buChar char="•"/>
            </a:pPr>
            <a:r>
              <a:rPr lang="en-US" sz="3000" dirty="0">
                <a:cs typeface="Arial" charset="0"/>
              </a:rPr>
              <a:t>SDF stimulation resulted in an increased virulence of </a:t>
            </a:r>
            <a:r>
              <a:rPr lang="en-US" sz="3000" i="1" dirty="0">
                <a:cs typeface="Arial" charset="0"/>
              </a:rPr>
              <a:t>L. monocytogenes</a:t>
            </a:r>
            <a:r>
              <a:rPr lang="en-US" sz="3000" dirty="0">
                <a:cs typeface="Arial" charset="0"/>
              </a:rPr>
              <a:t>.</a:t>
            </a:r>
          </a:p>
          <a:p>
            <a:pPr marL="457200" indent="-457200" defTabSz="952097">
              <a:spcBef>
                <a:spcPct val="50000"/>
              </a:spcBef>
              <a:buFont typeface="Arial" panose="020B0604020202020204" pitchFamily="34" charset="0"/>
              <a:buChar char="•"/>
            </a:pPr>
            <a:r>
              <a:rPr lang="en-US" sz="3000" dirty="0">
                <a:cs typeface="Arial" charset="0"/>
              </a:rPr>
              <a:t>AR </a:t>
            </a:r>
            <a:r>
              <a:rPr lang="en-US" sz="3000" i="1" dirty="0">
                <a:cs typeface="Arial" charset="0"/>
              </a:rPr>
              <a:t>L. monocytogenes </a:t>
            </a:r>
            <a:r>
              <a:rPr lang="en-US" sz="3000" dirty="0">
                <a:cs typeface="Arial" charset="0"/>
              </a:rPr>
              <a:t>exhibited a lower sensitivity to SDF stimulation than AS strains.</a:t>
            </a:r>
          </a:p>
          <a:p>
            <a:pPr marL="457200" indent="-457200" defTabSz="952097">
              <a:spcBef>
                <a:spcPct val="50000"/>
              </a:spcBef>
              <a:buFont typeface="Arial" panose="020B0604020202020204" pitchFamily="34" charset="0"/>
              <a:buChar char="•"/>
            </a:pPr>
            <a:r>
              <a:rPr lang="en-US" sz="3000" dirty="0">
                <a:cs typeface="Arial" charset="0"/>
              </a:rPr>
              <a:t>999 differentially expressed genes were identified in </a:t>
            </a:r>
            <a:r>
              <a:rPr lang="en-US" sz="3000" i="1" dirty="0">
                <a:cs typeface="Arial" charset="0"/>
              </a:rPr>
              <a:t>L. monocytogenes </a:t>
            </a:r>
            <a:r>
              <a:rPr lang="en-US" sz="3000" dirty="0">
                <a:cs typeface="Arial" charset="0"/>
              </a:rPr>
              <a:t>after SDF treatment</a:t>
            </a:r>
            <a:r>
              <a:rPr lang="en-CA" sz="3000" dirty="0">
                <a:cs typeface="Arial" charset="0"/>
              </a:rPr>
              <a:t>. </a:t>
            </a:r>
          </a:p>
          <a:p>
            <a:pPr defTabSz="952097"/>
            <a:endParaRPr lang="en-US" sz="3993" b="1" dirty="0">
              <a:cs typeface="Arial" charset="0"/>
            </a:endParaRPr>
          </a:p>
          <a:p>
            <a:pPr defTabSz="952097"/>
            <a:endParaRPr lang="en-US" sz="3993" b="1" dirty="0">
              <a:cs typeface="Arial" charset="0"/>
            </a:endParaRPr>
          </a:p>
        </p:txBody>
      </p:sp>
      <p:sp>
        <p:nvSpPr>
          <p:cNvPr id="13" name="Rectangle 9">
            <a:extLst>
              <a:ext uri="{FF2B5EF4-FFF2-40B4-BE49-F238E27FC236}">
                <a16:creationId xmlns:a16="http://schemas.microsoft.com/office/drawing/2014/main" id="{1130BF09-5FEF-49D6-AC00-8A7DC37A4AE7}"/>
              </a:ext>
            </a:extLst>
          </p:cNvPr>
          <p:cNvSpPr>
            <a:spLocks noChangeArrowheads="1"/>
          </p:cNvSpPr>
          <p:nvPr/>
        </p:nvSpPr>
        <p:spPr bwMode="auto">
          <a:xfrm>
            <a:off x="33642299" y="16334059"/>
            <a:ext cx="9589587" cy="4237514"/>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GB" sz="5500" b="1" cap="all" dirty="0">
                <a:solidFill>
                  <a:srgbClr val="76357E"/>
                </a:solidFill>
              </a:rPr>
              <a:t>Acknowledgements</a:t>
            </a:r>
          </a:p>
          <a:p>
            <a:pPr defTabSz="952097" eaLnBrk="0" hangingPunct="0">
              <a:spcBef>
                <a:spcPct val="50000"/>
              </a:spcBef>
            </a:pPr>
            <a:r>
              <a:rPr lang="en-US" sz="3000" dirty="0"/>
              <a:t>This research was funded by the Intergovernmental international science and technology innovation cooperation key project of National Key R &amp; D Program, China [Grant No. 2024YFE0102600]; and National Natural Science Foundation of China, China [Grant No. 32200078].</a:t>
            </a:r>
            <a:endParaRPr lang="en-US" sz="3000" dirty="0">
              <a:latin typeface="Arial" charset="0"/>
            </a:endParaRPr>
          </a:p>
        </p:txBody>
      </p:sp>
      <p:sp>
        <p:nvSpPr>
          <p:cNvPr id="17" name="Rectangle 28">
            <a:extLst>
              <a:ext uri="{FF2B5EF4-FFF2-40B4-BE49-F238E27FC236}">
                <a16:creationId xmlns:a16="http://schemas.microsoft.com/office/drawing/2014/main" id="{758E1F86-D626-4B37-BD6B-771562DBFBAC}"/>
              </a:ext>
            </a:extLst>
          </p:cNvPr>
          <p:cNvSpPr>
            <a:spLocks noChangeArrowheads="1"/>
          </p:cNvSpPr>
          <p:nvPr/>
        </p:nvSpPr>
        <p:spPr bwMode="auto">
          <a:xfrm>
            <a:off x="17987761" y="20913724"/>
            <a:ext cx="25244126" cy="3062406"/>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76357E"/>
                </a:solidFill>
              </a:rPr>
              <a:t>References</a:t>
            </a:r>
          </a:p>
          <a:p>
            <a:r>
              <a:rPr lang="en-US" sz="3000" dirty="0">
                <a:latin typeface="Calibri" panose="020F0502020204030204" pitchFamily="34" charset="0"/>
                <a:ea typeface="Calibri" panose="020F0502020204030204" pitchFamily="34" charset="0"/>
                <a:cs typeface="Calibri" panose="020F0502020204030204" pitchFamily="34" charset="0"/>
              </a:rPr>
              <a:t>[1] Li J et al. Antibiofilm activity of </a:t>
            </a:r>
            <a:r>
              <a:rPr lang="en-US" sz="3000" dirty="0" err="1">
                <a:latin typeface="Calibri" panose="020F0502020204030204" pitchFamily="34" charset="0"/>
                <a:ea typeface="Calibri" panose="020F0502020204030204" pitchFamily="34" charset="0"/>
                <a:cs typeface="Calibri" panose="020F0502020204030204" pitchFamily="34" charset="0"/>
              </a:rPr>
              <a:t>shikonin</a:t>
            </a:r>
            <a:r>
              <a:rPr lang="en-US" sz="3000" dirty="0">
                <a:latin typeface="Calibri" panose="020F0502020204030204" pitchFamily="34" charset="0"/>
                <a:ea typeface="Calibri" panose="020F0502020204030204" pitchFamily="34" charset="0"/>
                <a:cs typeface="Calibri" panose="020F0502020204030204" pitchFamily="34" charset="0"/>
              </a:rPr>
              <a:t> against </a:t>
            </a:r>
            <a:r>
              <a:rPr lang="en-US" sz="3000" i="1" dirty="0">
                <a:latin typeface="Calibri" panose="020F0502020204030204" pitchFamily="34" charset="0"/>
                <a:ea typeface="Calibri" panose="020F0502020204030204" pitchFamily="34" charset="0"/>
                <a:cs typeface="Calibri" panose="020F0502020204030204" pitchFamily="34" charset="0"/>
              </a:rPr>
              <a:t>Listeria monocytogenes</a:t>
            </a:r>
            <a:r>
              <a:rPr lang="en-US" sz="3000" dirty="0">
                <a:latin typeface="Calibri" panose="020F0502020204030204" pitchFamily="34" charset="0"/>
                <a:ea typeface="Calibri" panose="020F0502020204030204" pitchFamily="34" charset="0"/>
                <a:cs typeface="Calibri" panose="020F0502020204030204" pitchFamily="34" charset="0"/>
              </a:rPr>
              <a:t> and inhibition of key virulence factors. </a:t>
            </a:r>
            <a:r>
              <a:rPr lang="en-US" sz="3000" i="1" dirty="0">
                <a:latin typeface="Calibri" panose="020F0502020204030204" pitchFamily="34" charset="0"/>
                <a:ea typeface="Calibri" panose="020F0502020204030204" pitchFamily="34" charset="0"/>
                <a:cs typeface="Calibri" panose="020F0502020204030204" pitchFamily="34" charset="0"/>
              </a:rPr>
              <a:t>Food Control</a:t>
            </a:r>
            <a:r>
              <a:rPr lang="en-US" sz="3000" dirty="0">
                <a:latin typeface="Calibri" panose="020F0502020204030204" pitchFamily="34" charset="0"/>
                <a:ea typeface="Calibri" panose="020F0502020204030204" pitchFamily="34" charset="0"/>
                <a:cs typeface="Calibri" panose="020F0502020204030204" pitchFamily="34" charset="0"/>
              </a:rPr>
              <a:t>, 2021, 120, 107558.</a:t>
            </a:r>
          </a:p>
          <a:p>
            <a:r>
              <a:rPr lang="en-US" sz="3000" dirty="0">
                <a:latin typeface="Calibri" panose="020F0502020204030204" pitchFamily="34" charset="0"/>
                <a:ea typeface="Calibri" panose="020F0502020204030204" pitchFamily="34" charset="0"/>
                <a:cs typeface="Calibri" panose="020F0502020204030204" pitchFamily="34" charset="0"/>
              </a:rPr>
              <a:t>[2] Shourav A-H et al. Antibiotic susceptibility pattern of </a:t>
            </a:r>
            <a:r>
              <a:rPr lang="en-US" sz="3000" i="1" dirty="0">
                <a:latin typeface="Calibri" panose="020F0502020204030204" pitchFamily="34" charset="0"/>
                <a:ea typeface="Calibri" panose="020F0502020204030204" pitchFamily="34" charset="0"/>
                <a:cs typeface="Calibri" panose="020F0502020204030204" pitchFamily="34" charset="0"/>
              </a:rPr>
              <a:t>Listeria</a:t>
            </a:r>
            <a:r>
              <a:rPr lang="en-US" sz="3000" dirty="0">
                <a:latin typeface="Calibri" panose="020F0502020204030204" pitchFamily="34" charset="0"/>
                <a:ea typeface="Calibri" panose="020F0502020204030204" pitchFamily="34" charset="0"/>
                <a:cs typeface="Calibri" panose="020F0502020204030204" pitchFamily="34" charset="0"/>
              </a:rPr>
              <a:t> spp. isolated from cattle farm environment in Bangladesh. Journal of Agriculture and Food Research, 2020, 2, 100082. </a:t>
            </a:r>
            <a:r>
              <a:rPr lang="en-AU" sz="3000" dirty="0">
                <a:latin typeface="Calibri" panose="020F0502020204030204" pitchFamily="34" charset="0"/>
                <a:ea typeface="Calibri" panose="020F0502020204030204" pitchFamily="34" charset="0"/>
                <a:cs typeface="Calibri" panose="020F0502020204030204" pitchFamily="34" charset="0"/>
              </a:rPr>
              <a:t> </a:t>
            </a:r>
          </a:p>
          <a:p>
            <a:r>
              <a:rPr lang="en-AU" sz="3000" dirty="0">
                <a:latin typeface="Calibri" panose="020F0502020204030204" pitchFamily="34" charset="0"/>
                <a:ea typeface="Calibri" panose="020F0502020204030204" pitchFamily="34" charset="0"/>
                <a:cs typeface="Calibri" panose="020F0502020204030204" pitchFamily="34" charset="0"/>
              </a:rPr>
              <a:t>[3] </a:t>
            </a:r>
            <a:r>
              <a:rPr lang="en-US" sz="3000" dirty="0">
                <a:latin typeface="Calibri" panose="020F0502020204030204" pitchFamily="34" charset="0"/>
                <a:ea typeface="Calibri" panose="020F0502020204030204" pitchFamily="34" charset="0"/>
                <a:cs typeface="Calibri" panose="020F0502020204030204" pitchFamily="34" charset="0"/>
              </a:rPr>
              <a:t>Cheng Y et al. Growth and survival characteristics of </a:t>
            </a:r>
            <a:r>
              <a:rPr lang="en-US" sz="3000" i="1" dirty="0">
                <a:latin typeface="Calibri" panose="020F0502020204030204" pitchFamily="34" charset="0"/>
                <a:ea typeface="Calibri" panose="020F0502020204030204" pitchFamily="34" charset="0"/>
                <a:cs typeface="Calibri" panose="020F0502020204030204" pitchFamily="34" charset="0"/>
              </a:rPr>
              <a:t>Listeria monocytogenes </a:t>
            </a:r>
            <a:r>
              <a:rPr lang="en-US" sz="3000" dirty="0">
                <a:latin typeface="Calibri" panose="020F0502020204030204" pitchFamily="34" charset="0"/>
                <a:ea typeface="Calibri" panose="020F0502020204030204" pitchFamily="34" charset="0"/>
                <a:cs typeface="Calibri" panose="020F0502020204030204" pitchFamily="34" charset="0"/>
              </a:rPr>
              <a:t>of different sources and subtypes. LWT, 2023, 184, 115114. </a:t>
            </a:r>
          </a:p>
        </p:txBody>
      </p:sp>
      <p:sp>
        <p:nvSpPr>
          <p:cNvPr id="21" name="Text Box 14">
            <a:extLst>
              <a:ext uri="{FF2B5EF4-FFF2-40B4-BE49-F238E27FC236}">
                <a16:creationId xmlns:a16="http://schemas.microsoft.com/office/drawing/2014/main" id="{B8AF83B2-F72D-49A6-AC6F-AF4125B2DB3A}"/>
              </a:ext>
            </a:extLst>
          </p:cNvPr>
          <p:cNvSpPr txBox="1">
            <a:spLocks noChangeArrowheads="1"/>
          </p:cNvSpPr>
          <p:nvPr/>
        </p:nvSpPr>
        <p:spPr bwMode="auto">
          <a:xfrm>
            <a:off x="9624035" y="6684329"/>
            <a:ext cx="8135259" cy="6302157"/>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sp>
        <p:nvSpPr>
          <p:cNvPr id="27" name="Text Box 14">
            <a:extLst>
              <a:ext uri="{FF2B5EF4-FFF2-40B4-BE49-F238E27FC236}">
                <a16:creationId xmlns:a16="http://schemas.microsoft.com/office/drawing/2014/main" id="{0C8E0010-3C6B-4974-8B6D-FD263D940FD1}"/>
              </a:ext>
            </a:extLst>
          </p:cNvPr>
          <p:cNvSpPr txBox="1">
            <a:spLocks noChangeArrowheads="1"/>
          </p:cNvSpPr>
          <p:nvPr/>
        </p:nvSpPr>
        <p:spPr bwMode="auto">
          <a:xfrm>
            <a:off x="9621723" y="13039848"/>
            <a:ext cx="8135259" cy="2759563"/>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800" i="1" dirty="0">
                <a:latin typeface="+mn-lt"/>
                <a:cs typeface="Arial" charset="0"/>
              </a:rPr>
              <a:t>Fig. 1. Changes in the amount of L. monocytogenes strains exposed to SS (A), SGF (B), SIF (C), or consecutive SDF (D). Changes in the amount of L. monocytogenes strains exposed to SS (E), SGF (F), SIF (G), or consecutive SDF (H) were classified based on their level of antibiotic resistance</a:t>
            </a:r>
            <a:endParaRPr lang="en-CA" sz="1800" i="1" dirty="0">
              <a:latin typeface="+mn-lt"/>
              <a:cs typeface="Arial" charset="0"/>
            </a:endParaRPr>
          </a:p>
        </p:txBody>
      </p:sp>
      <p:sp>
        <p:nvSpPr>
          <p:cNvPr id="33" name="Text Box 2">
            <a:extLst>
              <a:ext uri="{FF2B5EF4-FFF2-40B4-BE49-F238E27FC236}">
                <a16:creationId xmlns:a16="http://schemas.microsoft.com/office/drawing/2014/main" id="{8A8836AC-21F1-4C1A-90D3-C88ABCAB02EE}"/>
              </a:ext>
            </a:extLst>
          </p:cNvPr>
          <p:cNvSpPr txBox="1">
            <a:spLocks noChangeArrowheads="1"/>
          </p:cNvSpPr>
          <p:nvPr/>
        </p:nvSpPr>
        <p:spPr bwMode="auto">
          <a:xfrm>
            <a:off x="14422582" y="-571132"/>
            <a:ext cx="26643039" cy="28430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7200" b="1" spc="-300" dirty="0">
                <a:latin typeface="+mj-lt"/>
              </a:rPr>
              <a:t>Survival and virulence changes in antibiotic-resistant and sensitive </a:t>
            </a:r>
            <a:r>
              <a:rPr lang="en-US" sz="7200" b="1" i="1" spc="-300" dirty="0">
                <a:latin typeface="+mj-lt"/>
              </a:rPr>
              <a:t>Listeria monocytogenes </a:t>
            </a:r>
            <a:r>
              <a:rPr lang="en-US" sz="7200" b="1" spc="-300" dirty="0">
                <a:latin typeface="+mj-lt"/>
              </a:rPr>
              <a:t>after consecutive gastrointestinal exposure</a:t>
            </a:r>
            <a:endParaRPr lang="en-AU" sz="7200" b="1" spc="-150" dirty="0">
              <a:latin typeface="+mj-lt"/>
            </a:endParaRPr>
          </a:p>
        </p:txBody>
      </p:sp>
      <p:sp>
        <p:nvSpPr>
          <p:cNvPr id="37" name="TextBox 22">
            <a:extLst>
              <a:ext uri="{FF2B5EF4-FFF2-40B4-BE49-F238E27FC236}">
                <a16:creationId xmlns:a16="http://schemas.microsoft.com/office/drawing/2014/main" id="{A37089FC-2DF0-4A2B-80F4-A712E1DCD7CA}"/>
              </a:ext>
            </a:extLst>
          </p:cNvPr>
          <p:cNvSpPr txBox="1"/>
          <p:nvPr/>
        </p:nvSpPr>
        <p:spPr>
          <a:xfrm>
            <a:off x="443713" y="4361732"/>
            <a:ext cx="8767500" cy="954107"/>
          </a:xfrm>
          <a:prstGeom prst="rect">
            <a:avLst/>
          </a:prstGeom>
          <a:noFill/>
        </p:spPr>
        <p:txBody>
          <a:bodyPr wrap="square" rtlCol="0">
            <a:spAutoFit/>
          </a:bodyPr>
          <a:lstStyle/>
          <a:p>
            <a:r>
              <a:rPr lang="en-CA" sz="2800" b="1" dirty="0"/>
              <a:t>Contact Information:  </a:t>
            </a:r>
          </a:p>
          <a:p>
            <a:r>
              <a:rPr lang="en-CA" sz="2800" dirty="0"/>
              <a:t>Z</a:t>
            </a:r>
            <a:r>
              <a:rPr lang="en-US" altLang="zh-CN" sz="2800" dirty="0" err="1"/>
              <a:t>huosi</a:t>
            </a:r>
            <a:r>
              <a:rPr lang="en-US" altLang="zh-CN" sz="2800" dirty="0"/>
              <a:t> Li:</a:t>
            </a:r>
            <a:r>
              <a:rPr lang="zh-CN" altLang="en-US" sz="2800" dirty="0"/>
              <a:t> </a:t>
            </a:r>
            <a:r>
              <a:rPr lang="en-CA" sz="2800" dirty="0"/>
              <a:t>lizhuosi@usst.edu.cn. </a:t>
            </a:r>
          </a:p>
        </p:txBody>
      </p:sp>
      <p:sp>
        <p:nvSpPr>
          <p:cNvPr id="39" name="Text Box 40">
            <a:extLst>
              <a:ext uri="{FF2B5EF4-FFF2-40B4-BE49-F238E27FC236}">
                <a16:creationId xmlns:a16="http://schemas.microsoft.com/office/drawing/2014/main" id="{DA3DB9BC-ED45-48CC-8F0F-C9D27ED190E2}"/>
              </a:ext>
            </a:extLst>
          </p:cNvPr>
          <p:cNvSpPr txBox="1">
            <a:spLocks noChangeArrowheads="1"/>
          </p:cNvSpPr>
          <p:nvPr/>
        </p:nvSpPr>
        <p:spPr bwMode="auto">
          <a:xfrm>
            <a:off x="14771481" y="2065888"/>
            <a:ext cx="24107451" cy="3818829"/>
          </a:xfrm>
          <a:prstGeom prst="rect">
            <a:avLst/>
          </a:prstGeom>
          <a:noFill/>
          <a:ln>
            <a:noFill/>
          </a:ln>
          <a:effec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2800" b="1" dirty="0">
                <a:latin typeface="+mn-lt"/>
              </a:rPr>
              <a:t>B. Gao</a:t>
            </a:r>
            <a:r>
              <a:rPr lang="en-AU" sz="2800" b="1" baseline="30000" dirty="0">
                <a:latin typeface="+mn-lt"/>
              </a:rPr>
              <a:t>1</a:t>
            </a:r>
            <a:r>
              <a:rPr lang="en-US" sz="2800" b="1" dirty="0">
                <a:latin typeface="+mn-lt"/>
              </a:rPr>
              <a:t>,</a:t>
            </a:r>
            <a:r>
              <a:rPr lang="zh-CN" altLang="en-US" sz="2800" b="1" dirty="0">
                <a:latin typeface="+mn-lt"/>
              </a:rPr>
              <a:t> </a:t>
            </a:r>
            <a:r>
              <a:rPr lang="en-AU" sz="2800" b="1" dirty="0">
                <a:latin typeface="+mn-lt"/>
              </a:rPr>
              <a:t>M. Wu</a:t>
            </a:r>
            <a:r>
              <a:rPr lang="en-AU" sz="2800" b="1" baseline="30000" dirty="0">
                <a:latin typeface="+mn-lt"/>
              </a:rPr>
              <a:t>1</a:t>
            </a:r>
            <a:r>
              <a:rPr lang="en-AU" sz="2800" b="1" dirty="0">
                <a:latin typeface="+mn-lt"/>
              </a:rPr>
              <a:t>, B. Xu</a:t>
            </a:r>
            <a:r>
              <a:rPr lang="en-AU" sz="2800" b="1" baseline="30000" dirty="0">
                <a:latin typeface="+mn-lt"/>
              </a:rPr>
              <a:t>2</a:t>
            </a:r>
            <a:r>
              <a:rPr lang="en-AU" sz="2800" b="1" dirty="0">
                <a:latin typeface="+mn-lt"/>
              </a:rPr>
              <a:t>, L. Li</a:t>
            </a:r>
            <a:r>
              <a:rPr lang="en-AU" sz="2800" b="1" baseline="30000" dirty="0">
                <a:latin typeface="+mn-lt"/>
              </a:rPr>
              <a:t>3</a:t>
            </a:r>
            <a:r>
              <a:rPr lang="en-AU" sz="2800" b="1" dirty="0">
                <a:latin typeface="+mn-lt"/>
              </a:rPr>
              <a:t>, H. Yan</a:t>
            </a:r>
            <a:r>
              <a:rPr lang="en-AU" sz="2800" b="1" baseline="30000" dirty="0">
                <a:latin typeface="+mn-lt"/>
              </a:rPr>
              <a:t>1</a:t>
            </a:r>
            <a:r>
              <a:rPr lang="en-AU" sz="2800" b="1" dirty="0">
                <a:latin typeface="+mn-lt"/>
              </a:rPr>
              <a:t>, Y. Xu</a:t>
            </a:r>
            <a:r>
              <a:rPr lang="en-AU" sz="2800" b="1" baseline="30000" dirty="0">
                <a:latin typeface="+mn-lt"/>
              </a:rPr>
              <a:t>1</a:t>
            </a:r>
            <a:r>
              <a:rPr lang="en-AU" sz="2800" b="1" dirty="0">
                <a:latin typeface="+mn-lt"/>
              </a:rPr>
              <a:t>, X. Xia</a:t>
            </a:r>
            <a:r>
              <a:rPr lang="en-AU" sz="2800" b="1" baseline="30000" dirty="0">
                <a:latin typeface="+mn-lt"/>
              </a:rPr>
              <a:t>1</a:t>
            </a:r>
            <a:r>
              <a:rPr lang="en-AU" sz="2800" b="1" dirty="0">
                <a:latin typeface="+mn-lt"/>
              </a:rPr>
              <a:t>, Q. Dong</a:t>
            </a:r>
            <a:r>
              <a:rPr lang="en-AU" sz="2800" b="1" baseline="30000" dirty="0">
                <a:latin typeface="+mn-lt"/>
              </a:rPr>
              <a:t>1</a:t>
            </a:r>
            <a:r>
              <a:rPr lang="en-AU" sz="2800" b="1" dirty="0">
                <a:latin typeface="+mn-lt"/>
              </a:rPr>
              <a:t>, T. Hirata</a:t>
            </a:r>
            <a:r>
              <a:rPr lang="en-AU" sz="2800" b="1" baseline="30000" dirty="0">
                <a:latin typeface="+mn-lt"/>
              </a:rPr>
              <a:t>4, 5</a:t>
            </a:r>
            <a:r>
              <a:rPr lang="en-AU" sz="2800" b="1" dirty="0">
                <a:latin typeface="+mn-lt"/>
              </a:rPr>
              <a:t>, </a:t>
            </a:r>
            <a:r>
              <a:rPr lang="en-AU" sz="2800" b="1" u="sng" dirty="0">
                <a:latin typeface="+mn-lt"/>
              </a:rPr>
              <a:t>Z. Li</a:t>
            </a:r>
            <a:r>
              <a:rPr lang="en-AU" sz="2800" b="1" u="sng" baseline="30000" dirty="0">
                <a:latin typeface="+mn-lt"/>
              </a:rPr>
              <a:t>1</a:t>
            </a:r>
            <a:endParaRPr lang="en-AU" sz="2800" b="1" baseline="30000" dirty="0">
              <a:latin typeface="+mn-lt"/>
            </a:endParaRPr>
          </a:p>
          <a:p>
            <a:pPr>
              <a:spcBef>
                <a:spcPct val="20000"/>
              </a:spcBef>
            </a:pPr>
            <a:r>
              <a:rPr lang="en-AU" sz="2800" dirty="0">
                <a:latin typeface="+mn-lt"/>
              </a:rPr>
              <a:t>1 School of Health Science and Engineering, University of Shanghai for Science and Technology, Shanghai, China</a:t>
            </a:r>
          </a:p>
          <a:p>
            <a:pPr>
              <a:spcBef>
                <a:spcPct val="20000"/>
              </a:spcBef>
            </a:pPr>
            <a:r>
              <a:rPr lang="en-AU" sz="2800" dirty="0">
                <a:latin typeface="+mn-lt"/>
              </a:rPr>
              <a:t>2 Shanghai Municipal </a:t>
            </a:r>
            <a:r>
              <a:rPr lang="en-AU" sz="2800" dirty="0" err="1">
                <a:latin typeface="+mn-lt"/>
              </a:rPr>
              <a:t>Center</a:t>
            </a:r>
            <a:r>
              <a:rPr lang="en-AU" sz="2800" dirty="0">
                <a:latin typeface="+mn-lt"/>
              </a:rPr>
              <a:t> for Disease Control and Prevention, Shanghai, China</a:t>
            </a:r>
          </a:p>
          <a:p>
            <a:pPr>
              <a:spcBef>
                <a:spcPct val="20000"/>
              </a:spcBef>
            </a:pPr>
            <a:r>
              <a:rPr lang="en-AU" sz="2800" dirty="0">
                <a:latin typeface="+mn-lt"/>
              </a:rPr>
              <a:t>3 Department of Urinary Surgery, Hohhot First Hospital, Hohhot, China</a:t>
            </a:r>
          </a:p>
          <a:p>
            <a:pPr>
              <a:spcBef>
                <a:spcPct val="20000"/>
              </a:spcBef>
            </a:pPr>
            <a:r>
              <a:rPr lang="en-AU" sz="2800" dirty="0">
                <a:latin typeface="+mn-lt"/>
              </a:rPr>
              <a:t>4 Kyoto University, Kyoto, Japan</a:t>
            </a:r>
          </a:p>
          <a:p>
            <a:pPr>
              <a:spcBef>
                <a:spcPct val="20000"/>
              </a:spcBef>
            </a:pPr>
            <a:r>
              <a:rPr lang="en-AU" sz="2800" dirty="0">
                <a:latin typeface="+mn-lt"/>
              </a:rPr>
              <a:t>5 </a:t>
            </a:r>
            <a:r>
              <a:rPr lang="en-AU" sz="2800" dirty="0" err="1">
                <a:latin typeface="+mn-lt"/>
              </a:rPr>
              <a:t>Shijonawate</a:t>
            </a:r>
            <a:r>
              <a:rPr lang="en-AU" sz="2800" dirty="0">
                <a:latin typeface="+mn-lt"/>
              </a:rPr>
              <a:t> </a:t>
            </a:r>
            <a:r>
              <a:rPr lang="en-AU" sz="2800" dirty="0" err="1">
                <a:latin typeface="+mn-lt"/>
              </a:rPr>
              <a:t>Gakuen</a:t>
            </a:r>
            <a:r>
              <a:rPr lang="en-AU" sz="2800" dirty="0">
                <a:latin typeface="+mn-lt"/>
              </a:rPr>
              <a:t> University, Osaka, Japan</a:t>
            </a:r>
          </a:p>
        </p:txBody>
      </p:sp>
      <p:pic>
        <p:nvPicPr>
          <p:cNvPr id="41" name="Google Shape;154;p5" descr="图片 3">
            <a:extLst>
              <a:ext uri="{FF2B5EF4-FFF2-40B4-BE49-F238E27FC236}">
                <a16:creationId xmlns:a16="http://schemas.microsoft.com/office/drawing/2014/main" id="{2325063F-8EF5-4102-AB64-2C8F988A719D}"/>
              </a:ext>
            </a:extLst>
          </p:cNvPr>
          <p:cNvPicPr preferRelativeResize="0"/>
          <p:nvPr/>
        </p:nvPicPr>
        <p:blipFill rotWithShape="1">
          <a:blip r:embed="rId4">
            <a:alphaModFix/>
          </a:blip>
          <a:srcRect/>
          <a:stretch/>
        </p:blipFill>
        <p:spPr>
          <a:xfrm>
            <a:off x="2697138" y="203159"/>
            <a:ext cx="2726591" cy="2590288"/>
          </a:xfrm>
          <a:prstGeom prst="rect">
            <a:avLst/>
          </a:prstGeom>
          <a:noFill/>
          <a:ln>
            <a:noFill/>
          </a:ln>
        </p:spPr>
      </p:pic>
      <p:sp>
        <p:nvSpPr>
          <p:cNvPr id="45" name="テキスト ボックス 44">
            <a:extLst>
              <a:ext uri="{FF2B5EF4-FFF2-40B4-BE49-F238E27FC236}">
                <a16:creationId xmlns:a16="http://schemas.microsoft.com/office/drawing/2014/main" id="{DC701AAA-2775-4CFA-86C7-740D665A7CB2}"/>
              </a:ext>
            </a:extLst>
          </p:cNvPr>
          <p:cNvSpPr txBox="1"/>
          <p:nvPr/>
        </p:nvSpPr>
        <p:spPr>
          <a:xfrm>
            <a:off x="6027453" y="430237"/>
            <a:ext cx="5045405" cy="1015663"/>
          </a:xfrm>
          <a:prstGeom prst="rect">
            <a:avLst/>
          </a:prstGeom>
          <a:noFill/>
        </p:spPr>
        <p:txBody>
          <a:bodyPr wrap="square">
            <a:spAutoFit/>
          </a:bodyPr>
          <a:lstStyle/>
          <a:p>
            <a:r>
              <a:rPr lang="en-US" altLang="ja-JP" sz="6000" b="1" i="0" u="none" strike="noStrike" cap="none" dirty="0">
                <a:solidFill>
                  <a:schemeClr val="accent6"/>
                </a:solidFill>
                <a:latin typeface="Arimo"/>
                <a:ea typeface="Arimo"/>
                <a:cs typeface="Arimo"/>
                <a:sym typeface="Arimo"/>
              </a:rPr>
              <a:t>FSMILE 2025</a:t>
            </a:r>
            <a:endParaRPr lang="ja-JP" altLang="en-US" sz="6000" dirty="0"/>
          </a:p>
        </p:txBody>
      </p:sp>
      <p:sp>
        <p:nvSpPr>
          <p:cNvPr id="47" name="テキスト ボックス 46">
            <a:extLst>
              <a:ext uri="{FF2B5EF4-FFF2-40B4-BE49-F238E27FC236}">
                <a16:creationId xmlns:a16="http://schemas.microsoft.com/office/drawing/2014/main" id="{5B96C67F-2887-465A-AD5D-066E3EEB651E}"/>
              </a:ext>
            </a:extLst>
          </p:cNvPr>
          <p:cNvSpPr txBox="1"/>
          <p:nvPr/>
        </p:nvSpPr>
        <p:spPr>
          <a:xfrm>
            <a:off x="6027452" y="1572681"/>
            <a:ext cx="7553081" cy="1200329"/>
          </a:xfrm>
          <a:prstGeom prst="rect">
            <a:avLst/>
          </a:prstGeom>
          <a:noFill/>
        </p:spPr>
        <p:txBody>
          <a:bodyPr wrap="square">
            <a:spAutoFit/>
          </a:bodyPr>
          <a:lstStyle/>
          <a:p>
            <a:r>
              <a:rPr lang="en-US" altLang="zh-CN" sz="3600" b="1" i="0" u="none" strike="noStrike" cap="none" dirty="0">
                <a:solidFill>
                  <a:schemeClr val="accent6"/>
                </a:solidFill>
                <a:latin typeface="Arial"/>
                <a:ea typeface="Arial"/>
                <a:cs typeface="Arial"/>
                <a:sym typeface="Arial"/>
              </a:rPr>
              <a:t>October</a:t>
            </a:r>
            <a:r>
              <a:rPr lang="en-US" altLang="ja-JP" sz="3600" b="1" i="0" u="none" strike="noStrike" cap="none" dirty="0">
                <a:solidFill>
                  <a:schemeClr val="accent6"/>
                </a:solidFill>
                <a:latin typeface="Arial"/>
                <a:ea typeface="Arial"/>
                <a:cs typeface="Arial"/>
                <a:sym typeface="Arial"/>
              </a:rPr>
              <a:t> 04-07, 2025</a:t>
            </a:r>
          </a:p>
          <a:p>
            <a:r>
              <a:rPr lang="en-US" altLang="ja-JP" sz="3600" b="1" i="0" u="none" strike="noStrike" cap="none" dirty="0">
                <a:solidFill>
                  <a:schemeClr val="accent6"/>
                </a:solidFill>
                <a:latin typeface="Arial"/>
                <a:ea typeface="Arial"/>
                <a:cs typeface="Arial"/>
                <a:sym typeface="Arial"/>
              </a:rPr>
              <a:t>@Morioka &amp; ZOOM Cloud</a:t>
            </a:r>
          </a:p>
        </p:txBody>
      </p:sp>
      <p:sp>
        <p:nvSpPr>
          <p:cNvPr id="4" name="文本框 3">
            <a:extLst>
              <a:ext uri="{FF2B5EF4-FFF2-40B4-BE49-F238E27FC236}">
                <a16:creationId xmlns:a16="http://schemas.microsoft.com/office/drawing/2014/main" id="{31A35707-CF9C-3996-FDBC-D3A8B3744213}"/>
              </a:ext>
            </a:extLst>
          </p:cNvPr>
          <p:cNvSpPr txBox="1"/>
          <p:nvPr/>
        </p:nvSpPr>
        <p:spPr>
          <a:xfrm>
            <a:off x="-189111" y="3083878"/>
            <a:ext cx="14215533" cy="954107"/>
          </a:xfrm>
          <a:prstGeom prst="rect">
            <a:avLst/>
          </a:prstGeom>
          <a:noFill/>
        </p:spPr>
        <p:txBody>
          <a:bodyPr wrap="square">
            <a:spAutoFit/>
          </a:bodyPr>
          <a:lstStyle/>
          <a:p>
            <a:pPr algn="ctr"/>
            <a:r>
              <a:rPr lang="en-US" altLang="zh-CN" sz="2800" b="1" dirty="0"/>
              <a:t>International Symposium on Food Communications and Sustainable Agri-Aqua Food Systems</a:t>
            </a:r>
            <a:r>
              <a:rPr lang="zh-CN" altLang="en-US" sz="2800" b="1" dirty="0"/>
              <a:t>　</a:t>
            </a:r>
            <a:endParaRPr lang="en-US" altLang="zh-CN" sz="2800" b="1" dirty="0"/>
          </a:p>
          <a:p>
            <a:pPr algn="ctr"/>
            <a:r>
              <a:rPr lang="en-US" altLang="zh-CN" sz="2800" b="1" dirty="0"/>
              <a:t>Connecting Primary Industries, Academia, and Society through the SDGs</a:t>
            </a:r>
            <a:endParaRPr lang="zh-CN" altLang="en-US" sz="2800" b="1" dirty="0"/>
          </a:p>
        </p:txBody>
      </p:sp>
      <p:pic>
        <p:nvPicPr>
          <p:cNvPr id="6" name="图片 5">
            <a:extLst>
              <a:ext uri="{FF2B5EF4-FFF2-40B4-BE49-F238E27FC236}">
                <a16:creationId xmlns:a16="http://schemas.microsoft.com/office/drawing/2014/main" id="{2A93573F-4F4E-170C-EB80-C4E826C07925}"/>
              </a:ext>
            </a:extLst>
          </p:cNvPr>
          <p:cNvPicPr>
            <a:picLocks noChangeAspect="1"/>
          </p:cNvPicPr>
          <p:nvPr/>
        </p:nvPicPr>
        <p:blipFill>
          <a:blip r:embed="rId5"/>
          <a:stretch>
            <a:fillRect/>
          </a:stretch>
        </p:blipFill>
        <p:spPr>
          <a:xfrm>
            <a:off x="39837517" y="438920"/>
            <a:ext cx="3154005" cy="2983518"/>
          </a:xfrm>
          <a:prstGeom prst="rect">
            <a:avLst/>
          </a:prstGeom>
        </p:spPr>
      </p:pic>
      <p:sp>
        <p:nvSpPr>
          <p:cNvPr id="2" name="Rectangle 4">
            <a:extLst>
              <a:ext uri="{FF2B5EF4-FFF2-40B4-BE49-F238E27FC236}">
                <a16:creationId xmlns:a16="http://schemas.microsoft.com/office/drawing/2014/main" id="{C9E6A657-18A6-C7B4-CC7B-09D70723DF29}"/>
              </a:ext>
            </a:extLst>
          </p:cNvPr>
          <p:cNvSpPr>
            <a:spLocks noChangeArrowheads="1"/>
          </p:cNvSpPr>
          <p:nvPr/>
        </p:nvSpPr>
        <p:spPr bwMode="auto">
          <a:xfrm>
            <a:off x="292600" y="5530146"/>
            <a:ext cx="8869882" cy="5595054"/>
          </a:xfrm>
          <a:prstGeom prst="rect">
            <a:avLst/>
          </a:prstGeom>
          <a:solidFill>
            <a:schemeClr val="bg1">
              <a:alpha val="70000"/>
            </a:schemeClr>
          </a:solidFill>
          <a:ln w="12700">
            <a:solidFill>
              <a:srgbClr val="76357E"/>
            </a:solidFill>
          </a:ln>
          <a:effectLst/>
        </p:spPr>
        <p:txBody>
          <a:bodyPr lIns="375509" tIns="375509" rIns="375509" bIns="375509"/>
          <a:lstStyle/>
          <a:p>
            <a:pPr defTabSz="952097" eaLnBrk="0" hangingPunct="0">
              <a:spcBef>
                <a:spcPct val="50000"/>
              </a:spcBef>
            </a:pPr>
            <a:r>
              <a:rPr lang="en-US" sz="5500" b="1" cap="all" dirty="0">
                <a:solidFill>
                  <a:srgbClr val="76357E"/>
                </a:solidFill>
              </a:rPr>
              <a:t>Introduction</a:t>
            </a:r>
          </a:p>
          <a:p>
            <a:pPr defTabSz="952097" eaLnBrk="0" hangingPunct="0">
              <a:spcBef>
                <a:spcPct val="50000"/>
              </a:spcBef>
            </a:pPr>
            <a:r>
              <a:rPr lang="en-US" sz="2800" i="1" dirty="0"/>
              <a:t>Listeria monocytogenes </a:t>
            </a:r>
            <a:r>
              <a:rPr lang="en-US" sz="2800" dirty="0"/>
              <a:t>is a foodborne pathogen of significant public health importance (Li et al., 2021). In recent years, </a:t>
            </a:r>
            <a:r>
              <a:rPr lang="en-US" sz="2800" i="1" dirty="0"/>
              <a:t>L. monocytogenes </a:t>
            </a:r>
            <a:r>
              <a:rPr lang="en-US" sz="2800" dirty="0"/>
              <a:t>has been reported to exhibit resistance to one or more antibiotics (Shourav et al., 2020). After being ingested via contaminated food, </a:t>
            </a:r>
            <a:r>
              <a:rPr lang="en-US" sz="2800" i="1" dirty="0"/>
              <a:t>L. monocytogenes </a:t>
            </a:r>
            <a:r>
              <a:rPr lang="en-US" sz="2800" dirty="0"/>
              <a:t>undergoes a complex process that involves exposure to saliva, gastric and intestinal fluids, crossing the gut barrier of host, spreading to various organs and tissues in the body (Cheng et al., 2023).</a:t>
            </a:r>
            <a:endParaRPr lang="en-AU" sz="3000" dirty="0">
              <a:latin typeface="Arial" charset="0"/>
            </a:endParaRPr>
          </a:p>
        </p:txBody>
      </p:sp>
      <p:sp>
        <p:nvSpPr>
          <p:cNvPr id="3" name="Rectangle 7">
            <a:extLst>
              <a:ext uri="{FF2B5EF4-FFF2-40B4-BE49-F238E27FC236}">
                <a16:creationId xmlns:a16="http://schemas.microsoft.com/office/drawing/2014/main" id="{7F7FD304-D863-ABD3-2198-484D57221935}"/>
              </a:ext>
            </a:extLst>
          </p:cNvPr>
          <p:cNvSpPr>
            <a:spLocks noChangeArrowheads="1"/>
          </p:cNvSpPr>
          <p:nvPr/>
        </p:nvSpPr>
        <p:spPr bwMode="auto">
          <a:xfrm>
            <a:off x="292601" y="16856765"/>
            <a:ext cx="8869881" cy="7119365"/>
          </a:xfrm>
          <a:prstGeom prst="rect">
            <a:avLst/>
          </a:prstGeom>
          <a:solidFill>
            <a:schemeClr val="bg1">
              <a:alpha val="70000"/>
            </a:schemeClr>
          </a:solidFill>
          <a:ln w="12700">
            <a:solidFill>
              <a:srgbClr val="76357E"/>
            </a:solidFill>
          </a:ln>
          <a:effectLst/>
        </p:spPr>
        <p:txBody>
          <a:bodyPr lIns="375509" tIns="375509" rIns="375509" bIns="375509"/>
          <a:lstStyle/>
          <a:p>
            <a:pPr marL="398972" indent="-398972" defTabSz="952097" eaLnBrk="0" hangingPunct="0">
              <a:spcBef>
                <a:spcPct val="50000"/>
              </a:spcBef>
            </a:pPr>
            <a:r>
              <a:rPr lang="en-US" sz="5500" b="1" cap="all" dirty="0">
                <a:solidFill>
                  <a:srgbClr val="76357E"/>
                </a:solidFill>
              </a:rPr>
              <a:t>Method</a:t>
            </a:r>
          </a:p>
        </p:txBody>
      </p:sp>
      <p:sp>
        <p:nvSpPr>
          <p:cNvPr id="8" name="Text Box 10">
            <a:extLst>
              <a:ext uri="{FF2B5EF4-FFF2-40B4-BE49-F238E27FC236}">
                <a16:creationId xmlns:a16="http://schemas.microsoft.com/office/drawing/2014/main" id="{E8039E58-12E6-49AA-02B6-AA88FFC71B9C}"/>
              </a:ext>
            </a:extLst>
          </p:cNvPr>
          <p:cNvSpPr txBox="1">
            <a:spLocks noChangeArrowheads="1"/>
          </p:cNvSpPr>
          <p:nvPr/>
        </p:nvSpPr>
        <p:spPr bwMode="auto">
          <a:xfrm>
            <a:off x="292601" y="11339507"/>
            <a:ext cx="8889413" cy="5380950"/>
          </a:xfrm>
          <a:prstGeom prst="rect">
            <a:avLst/>
          </a:prstGeom>
          <a:solidFill>
            <a:schemeClr val="bg1">
              <a:alpha val="70000"/>
            </a:schemeClr>
          </a:solidFill>
          <a:ln w="12700">
            <a:solidFill>
              <a:srgbClr val="76357E"/>
            </a:solidFill>
            <a:miter lim="800000"/>
            <a:headEnd/>
            <a:tailEnd/>
          </a:ln>
          <a:effec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a:solidFill>
                  <a:srgbClr val="76357E"/>
                </a:solidFill>
                <a:latin typeface="+mn-lt"/>
              </a:rPr>
              <a:t>AIM</a:t>
            </a:r>
          </a:p>
          <a:p>
            <a:pPr marL="180000" indent="-180000">
              <a:spcBef>
                <a:spcPct val="20000"/>
              </a:spcBef>
              <a:buFont typeface="Arial" panose="020B0604020202020204" pitchFamily="34" charset="0"/>
              <a:buChar char="•"/>
            </a:pPr>
            <a:r>
              <a:rPr lang="en-US" sz="2800" dirty="0" err="1">
                <a:latin typeface="+mn-lt"/>
              </a:rPr>
              <a:t>Analyse</a:t>
            </a:r>
            <a:r>
              <a:rPr lang="en-US" sz="2800" dirty="0">
                <a:latin typeface="+mn-lt"/>
              </a:rPr>
              <a:t> effect of consecutive stimulation with digestive fluids on survival ability, hemolytic activity, serum resistance, and potential virulence of the selected antibiotic sensitivity (AS) and  antibiotic resistance (AR) </a:t>
            </a:r>
            <a:r>
              <a:rPr lang="en-US" sz="2800" i="1" dirty="0">
                <a:latin typeface="+mn-lt"/>
              </a:rPr>
              <a:t>L. monocytogenes </a:t>
            </a:r>
            <a:r>
              <a:rPr lang="en-US" sz="2800" dirty="0">
                <a:latin typeface="+mn-lt"/>
              </a:rPr>
              <a:t>isolates. </a:t>
            </a:r>
          </a:p>
          <a:p>
            <a:pPr marL="180000" indent="-180000">
              <a:spcBef>
                <a:spcPct val="20000"/>
              </a:spcBef>
              <a:buFont typeface="Arial" panose="020B0604020202020204" pitchFamily="34" charset="0"/>
              <a:buChar char="•"/>
            </a:pPr>
            <a:r>
              <a:rPr lang="en-US" sz="2800" dirty="0">
                <a:latin typeface="+mn-lt"/>
              </a:rPr>
              <a:t>Explore the effect of consecutive stimulation with digestive fluids on the gene expression changes related to the virulence of these strains through transcriptomic analysis</a:t>
            </a:r>
            <a:r>
              <a:rPr lang="en-AU" sz="2800" dirty="0">
                <a:latin typeface="+mn-lt"/>
              </a:rPr>
              <a:t>.</a:t>
            </a:r>
          </a:p>
        </p:txBody>
      </p:sp>
      <p:pic>
        <p:nvPicPr>
          <p:cNvPr id="12" name="图片 11">
            <a:extLst>
              <a:ext uri="{FF2B5EF4-FFF2-40B4-BE49-F238E27FC236}">
                <a16:creationId xmlns:a16="http://schemas.microsoft.com/office/drawing/2014/main" id="{A44571F4-51FB-389B-EEDB-74FA697316B8}"/>
              </a:ext>
            </a:extLst>
          </p:cNvPr>
          <p:cNvPicPr>
            <a:picLocks/>
          </p:cNvPicPr>
          <p:nvPr/>
        </p:nvPicPr>
        <p:blipFill>
          <a:blip r:embed="rId6">
            <a:extLst>
              <a:ext uri="{28A0092B-C50C-407E-A947-70E740481C1C}">
                <a14:useLocalDpi xmlns:a14="http://schemas.microsoft.com/office/drawing/2010/main" val="0"/>
              </a:ext>
            </a:extLst>
          </a:blip>
          <a:srcRect l="27620" t="28741" r="27965" b="27175"/>
          <a:stretch>
            <a:fillRect/>
          </a:stretch>
        </p:blipFill>
        <p:spPr>
          <a:xfrm>
            <a:off x="1550504" y="17850678"/>
            <a:ext cx="5903844" cy="5864087"/>
          </a:xfrm>
          <a:prstGeom prst="ellipse">
            <a:avLst/>
          </a:prstGeom>
        </p:spPr>
      </p:pic>
      <p:pic>
        <p:nvPicPr>
          <p:cNvPr id="16" name="图片 15">
            <a:extLst>
              <a:ext uri="{FF2B5EF4-FFF2-40B4-BE49-F238E27FC236}">
                <a16:creationId xmlns:a16="http://schemas.microsoft.com/office/drawing/2014/main" id="{133CB7B9-622B-6D32-C1E3-61110532072D}"/>
              </a:ext>
            </a:extLst>
          </p:cNvPr>
          <p:cNvPicPr>
            <a:picLocks noChangeAspect="1"/>
          </p:cNvPicPr>
          <p:nvPr/>
        </p:nvPicPr>
        <p:blipFill>
          <a:blip r:embed="rId7"/>
          <a:stretch>
            <a:fillRect/>
          </a:stretch>
        </p:blipFill>
        <p:spPr>
          <a:xfrm>
            <a:off x="9803992" y="6730755"/>
            <a:ext cx="7701729" cy="6166529"/>
          </a:xfrm>
          <a:prstGeom prst="rect">
            <a:avLst/>
          </a:prstGeom>
        </p:spPr>
      </p:pic>
      <p:sp>
        <p:nvSpPr>
          <p:cNvPr id="18" name="Text Box 14">
            <a:extLst>
              <a:ext uri="{FF2B5EF4-FFF2-40B4-BE49-F238E27FC236}">
                <a16:creationId xmlns:a16="http://schemas.microsoft.com/office/drawing/2014/main" id="{C8B127E6-06F2-9630-6385-FAA35DE37992}"/>
              </a:ext>
            </a:extLst>
          </p:cNvPr>
          <p:cNvSpPr txBox="1">
            <a:spLocks noChangeArrowheads="1"/>
          </p:cNvSpPr>
          <p:nvPr/>
        </p:nvSpPr>
        <p:spPr bwMode="auto">
          <a:xfrm>
            <a:off x="17868861" y="6684329"/>
            <a:ext cx="6500625" cy="5471157"/>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sp>
        <p:nvSpPr>
          <p:cNvPr id="24" name="Text Box 14">
            <a:extLst>
              <a:ext uri="{FF2B5EF4-FFF2-40B4-BE49-F238E27FC236}">
                <a16:creationId xmlns:a16="http://schemas.microsoft.com/office/drawing/2014/main" id="{A1F00DE9-F6C3-BCC8-2A49-52E9E230AE10}"/>
              </a:ext>
            </a:extLst>
          </p:cNvPr>
          <p:cNvSpPr txBox="1">
            <a:spLocks noChangeArrowheads="1"/>
          </p:cNvSpPr>
          <p:nvPr/>
        </p:nvSpPr>
        <p:spPr bwMode="auto">
          <a:xfrm>
            <a:off x="17868861" y="12342203"/>
            <a:ext cx="6500625" cy="3457208"/>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800" i="1" dirty="0">
                <a:latin typeface="+mn-lt"/>
                <a:cs typeface="Arial" charset="0"/>
              </a:rPr>
              <a:t>Fig. 2. Survival curves of G. </a:t>
            </a:r>
            <a:r>
              <a:rPr lang="en-US" sz="2800" i="1" dirty="0" err="1">
                <a:latin typeface="+mn-lt"/>
                <a:cs typeface="Arial" charset="0"/>
              </a:rPr>
              <a:t>mellonella</a:t>
            </a:r>
            <a:r>
              <a:rPr lang="en-US" sz="2800" i="1" dirty="0">
                <a:latin typeface="+mn-lt"/>
                <a:cs typeface="Arial" charset="0"/>
              </a:rPr>
              <a:t> larvae infected with 9 L. monocytogenes strains with or without consecutive SDF treatment (A–I). Schematic diagram of larval precursor injected with bacterial suspension and photographs of larval morphological changes during infection (J).</a:t>
            </a:r>
            <a:endParaRPr lang="en-CA" sz="1800" i="1" dirty="0">
              <a:latin typeface="+mn-lt"/>
              <a:cs typeface="Arial" charset="0"/>
            </a:endParaRPr>
          </a:p>
        </p:txBody>
      </p:sp>
      <p:pic>
        <p:nvPicPr>
          <p:cNvPr id="26" name="图片 25">
            <a:extLst>
              <a:ext uri="{FF2B5EF4-FFF2-40B4-BE49-F238E27FC236}">
                <a16:creationId xmlns:a16="http://schemas.microsoft.com/office/drawing/2014/main" id="{615F9348-2547-91A7-95A9-7343A004C94B}"/>
              </a:ext>
            </a:extLst>
          </p:cNvPr>
          <p:cNvPicPr>
            <a:picLocks noChangeAspect="1"/>
          </p:cNvPicPr>
          <p:nvPr/>
        </p:nvPicPr>
        <p:blipFill>
          <a:blip r:embed="rId8" cstate="hqprint">
            <a:extLst>
              <a:ext uri="{28A0092B-C50C-407E-A947-70E740481C1C}">
                <a14:useLocalDpi xmlns:a14="http://schemas.microsoft.com/office/drawing/2010/main"/>
              </a:ext>
            </a:extLst>
          </a:blip>
          <a:srcRect b="18085"/>
          <a:stretch>
            <a:fillRect/>
          </a:stretch>
        </p:blipFill>
        <p:spPr>
          <a:xfrm>
            <a:off x="17987762" y="6723372"/>
            <a:ext cx="6310217" cy="5130448"/>
          </a:xfrm>
          <a:prstGeom prst="rect">
            <a:avLst/>
          </a:prstGeom>
        </p:spPr>
      </p:pic>
      <p:sp>
        <p:nvSpPr>
          <p:cNvPr id="28" name="Text Box 14">
            <a:extLst>
              <a:ext uri="{FF2B5EF4-FFF2-40B4-BE49-F238E27FC236}">
                <a16:creationId xmlns:a16="http://schemas.microsoft.com/office/drawing/2014/main" id="{EDBEFF87-833E-707D-BA15-5950D7EEF355}"/>
              </a:ext>
            </a:extLst>
          </p:cNvPr>
          <p:cNvSpPr txBox="1">
            <a:spLocks noChangeArrowheads="1"/>
          </p:cNvSpPr>
          <p:nvPr/>
        </p:nvSpPr>
        <p:spPr bwMode="auto">
          <a:xfrm>
            <a:off x="24519421" y="12342203"/>
            <a:ext cx="7207447" cy="3510590"/>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800" i="1" dirty="0">
                <a:latin typeface="+mn-lt"/>
                <a:cs typeface="Arial" charset="0"/>
              </a:rPr>
              <a:t>Fig. 3. The survival rates of G. </a:t>
            </a:r>
            <a:r>
              <a:rPr lang="en-US" sz="2800" i="1" dirty="0" err="1">
                <a:latin typeface="+mn-lt"/>
                <a:cs typeface="Arial" charset="0"/>
              </a:rPr>
              <a:t>mellonella</a:t>
            </a:r>
            <a:r>
              <a:rPr lang="en-US" sz="2800" i="1" dirty="0">
                <a:latin typeface="+mn-lt"/>
                <a:cs typeface="Arial" charset="0"/>
              </a:rPr>
              <a:t> larvae infected with 9 L. monocytogenes strains with or without SDF treatment were assessed after 72 h (A–B) or 120 h (C–D). The survival rates of G. </a:t>
            </a:r>
            <a:r>
              <a:rPr lang="en-US" sz="2800" i="1" dirty="0" err="1">
                <a:latin typeface="+mn-lt"/>
                <a:cs typeface="Arial" charset="0"/>
              </a:rPr>
              <a:t>mellonella</a:t>
            </a:r>
            <a:r>
              <a:rPr lang="en-US" sz="2800" i="1" dirty="0">
                <a:latin typeface="+mn-lt"/>
                <a:cs typeface="Arial" charset="0"/>
              </a:rPr>
              <a:t> larvae infected with 9 L. monocytogenes strains were classified based on their level of AR (E–H). </a:t>
            </a:r>
            <a:endParaRPr lang="en-CA" sz="1800" i="1" dirty="0">
              <a:latin typeface="+mn-lt"/>
              <a:cs typeface="Arial" charset="0"/>
            </a:endParaRPr>
          </a:p>
        </p:txBody>
      </p:sp>
      <p:sp>
        <p:nvSpPr>
          <p:cNvPr id="32" name="Text Box 14">
            <a:extLst>
              <a:ext uri="{FF2B5EF4-FFF2-40B4-BE49-F238E27FC236}">
                <a16:creationId xmlns:a16="http://schemas.microsoft.com/office/drawing/2014/main" id="{2569AE41-6524-6419-95CD-A5C56C6FA54A}"/>
              </a:ext>
            </a:extLst>
          </p:cNvPr>
          <p:cNvSpPr txBox="1">
            <a:spLocks noChangeArrowheads="1"/>
          </p:cNvSpPr>
          <p:nvPr/>
        </p:nvSpPr>
        <p:spPr bwMode="auto">
          <a:xfrm>
            <a:off x="24479054" y="6684330"/>
            <a:ext cx="7207446" cy="5471157"/>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pic>
        <p:nvPicPr>
          <p:cNvPr id="30" name="图片 29">
            <a:extLst>
              <a:ext uri="{FF2B5EF4-FFF2-40B4-BE49-F238E27FC236}">
                <a16:creationId xmlns:a16="http://schemas.microsoft.com/office/drawing/2014/main" id="{459CB5DA-EC27-52AA-EA75-DA3195EEABE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59816" y="6819957"/>
            <a:ext cx="7053659" cy="5151396"/>
          </a:xfrm>
          <a:prstGeom prst="rect">
            <a:avLst/>
          </a:prstGeom>
          <a:noFill/>
          <a:ln>
            <a:noFill/>
          </a:ln>
        </p:spPr>
      </p:pic>
      <p:pic>
        <p:nvPicPr>
          <p:cNvPr id="34" name="图片 33">
            <a:extLst>
              <a:ext uri="{FF2B5EF4-FFF2-40B4-BE49-F238E27FC236}">
                <a16:creationId xmlns:a16="http://schemas.microsoft.com/office/drawing/2014/main" id="{2655DDF4-EE5A-067A-4E16-B56CF1CD8AD6}"/>
              </a:ext>
            </a:extLst>
          </p:cNvPr>
          <p:cNvPicPr>
            <a:picLocks noChangeAspect="1"/>
          </p:cNvPicPr>
          <p:nvPr/>
        </p:nvPicPr>
        <p:blipFill>
          <a:blip r:embed="rId10" cstate="hqprint">
            <a:extLst>
              <a:ext uri="{28A0092B-C50C-407E-A947-70E740481C1C}">
                <a14:useLocalDpi xmlns:a14="http://schemas.microsoft.com/office/drawing/2010/main"/>
              </a:ext>
            </a:extLst>
          </a:blip>
          <a:srcRect l="3843" t="10607" r="4024"/>
          <a:stretch>
            <a:fillRect/>
          </a:stretch>
        </p:blipFill>
        <p:spPr>
          <a:xfrm>
            <a:off x="32386023" y="6900360"/>
            <a:ext cx="9593601" cy="2972010"/>
          </a:xfrm>
          <a:prstGeom prst="rect">
            <a:avLst/>
          </a:prstGeom>
        </p:spPr>
      </p:pic>
      <p:sp>
        <p:nvSpPr>
          <p:cNvPr id="35" name="Text Box 14">
            <a:extLst>
              <a:ext uri="{FF2B5EF4-FFF2-40B4-BE49-F238E27FC236}">
                <a16:creationId xmlns:a16="http://schemas.microsoft.com/office/drawing/2014/main" id="{142F51B7-29E1-071E-1DF2-5B399E3E7505}"/>
              </a:ext>
            </a:extLst>
          </p:cNvPr>
          <p:cNvSpPr txBox="1">
            <a:spLocks noChangeArrowheads="1"/>
          </p:cNvSpPr>
          <p:nvPr/>
        </p:nvSpPr>
        <p:spPr bwMode="auto">
          <a:xfrm>
            <a:off x="31868467" y="13835270"/>
            <a:ext cx="11123055" cy="1966706"/>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800" i="1" dirty="0">
                <a:latin typeface="+mn-lt"/>
                <a:cs typeface="Arial" charset="0"/>
              </a:rPr>
              <a:t>Fig. 4&amp;5. Hemolysis of sheep red blood cells and Serum resistance of 9 L. monocytogenes strains with and without SDF treatment (A). Hemolysis of 9 L. monocytogenes strains was classified according to their level of antibiotic resistance without (B) and with SDF treatment (C).</a:t>
            </a:r>
            <a:endParaRPr lang="en-CA" sz="1800" i="1" dirty="0">
              <a:latin typeface="+mn-lt"/>
              <a:cs typeface="Arial" charset="0"/>
            </a:endParaRPr>
          </a:p>
        </p:txBody>
      </p:sp>
      <p:pic>
        <p:nvPicPr>
          <p:cNvPr id="38" name="图片 37">
            <a:extLst>
              <a:ext uri="{FF2B5EF4-FFF2-40B4-BE49-F238E27FC236}">
                <a16:creationId xmlns:a16="http://schemas.microsoft.com/office/drawing/2014/main" id="{00B092BB-7D6A-927B-0CE7-03ABEF23B670}"/>
              </a:ext>
            </a:extLst>
          </p:cNvPr>
          <p:cNvPicPr>
            <a:picLocks noChangeAspect="1"/>
          </p:cNvPicPr>
          <p:nvPr/>
        </p:nvPicPr>
        <p:blipFill>
          <a:blip r:embed="rId11" cstate="hqprint">
            <a:extLst>
              <a:ext uri="{28A0092B-C50C-407E-A947-70E740481C1C}">
                <a14:useLocalDpi xmlns:a14="http://schemas.microsoft.com/office/drawing/2010/main"/>
              </a:ext>
            </a:extLst>
          </a:blip>
          <a:srcRect l="2510" t="9803" r="3230" b="4051"/>
          <a:stretch>
            <a:fillRect/>
          </a:stretch>
        </p:blipFill>
        <p:spPr>
          <a:xfrm>
            <a:off x="32530826" y="10565972"/>
            <a:ext cx="9912574" cy="2810761"/>
          </a:xfrm>
          <a:prstGeom prst="rect">
            <a:avLst/>
          </a:prstGeom>
        </p:spPr>
      </p:pic>
      <p:sp>
        <p:nvSpPr>
          <p:cNvPr id="44" name="Text Box 14">
            <a:extLst>
              <a:ext uri="{FF2B5EF4-FFF2-40B4-BE49-F238E27FC236}">
                <a16:creationId xmlns:a16="http://schemas.microsoft.com/office/drawing/2014/main" id="{C94ABC81-0A98-0BDB-035A-7ACD52B32411}"/>
              </a:ext>
            </a:extLst>
          </p:cNvPr>
          <p:cNvSpPr txBox="1">
            <a:spLocks noChangeArrowheads="1"/>
          </p:cNvSpPr>
          <p:nvPr/>
        </p:nvSpPr>
        <p:spPr bwMode="auto">
          <a:xfrm>
            <a:off x="9368242" y="16337235"/>
            <a:ext cx="8500620" cy="5471157"/>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endParaRPr lang="en-CA" sz="3000" i="1" dirty="0">
              <a:latin typeface="+mn-lt"/>
              <a:cs typeface="Arial" charset="0"/>
            </a:endParaRPr>
          </a:p>
          <a:p>
            <a:pPr>
              <a:spcBef>
                <a:spcPct val="50000"/>
              </a:spcBef>
            </a:pPr>
            <a:endParaRPr lang="en-CA" sz="3000" i="1" dirty="0">
              <a:latin typeface="+mn-lt"/>
              <a:cs typeface="Arial" charset="0"/>
            </a:endParaRPr>
          </a:p>
          <a:p>
            <a:pPr>
              <a:spcBef>
                <a:spcPct val="50000"/>
              </a:spcBef>
            </a:pPr>
            <a:endParaRPr lang="en-AU" sz="3000" i="1" dirty="0">
              <a:latin typeface="+mn-lt"/>
              <a:cs typeface="Arial" charset="0"/>
            </a:endParaRPr>
          </a:p>
        </p:txBody>
      </p:sp>
      <p:pic>
        <p:nvPicPr>
          <p:cNvPr id="43" name="图片 42">
            <a:extLst>
              <a:ext uri="{FF2B5EF4-FFF2-40B4-BE49-F238E27FC236}">
                <a16:creationId xmlns:a16="http://schemas.microsoft.com/office/drawing/2014/main" id="{40BB5194-FF9F-79F1-AA98-C76590121BE0}"/>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306507" y="16414375"/>
            <a:ext cx="6548051" cy="5315857"/>
          </a:xfrm>
          <a:prstGeom prst="rect">
            <a:avLst/>
          </a:prstGeom>
        </p:spPr>
      </p:pic>
      <p:sp>
        <p:nvSpPr>
          <p:cNvPr id="46" name="Text Box 14">
            <a:extLst>
              <a:ext uri="{FF2B5EF4-FFF2-40B4-BE49-F238E27FC236}">
                <a16:creationId xmlns:a16="http://schemas.microsoft.com/office/drawing/2014/main" id="{E86D1005-AE19-EF44-0583-697785EDECF0}"/>
              </a:ext>
            </a:extLst>
          </p:cNvPr>
          <p:cNvSpPr txBox="1">
            <a:spLocks noChangeArrowheads="1"/>
          </p:cNvSpPr>
          <p:nvPr/>
        </p:nvSpPr>
        <p:spPr bwMode="auto">
          <a:xfrm>
            <a:off x="9352812" y="22248349"/>
            <a:ext cx="8516049" cy="1727782"/>
          </a:xfrm>
          <a:prstGeom prst="rect">
            <a:avLst/>
          </a:prstGeom>
          <a:solidFill>
            <a:schemeClr val="bg1">
              <a:alpha val="69000"/>
            </a:schemeClr>
          </a:solidFill>
          <a:ln w="9525">
            <a:solidFill>
              <a:srgbClr val="76357E"/>
            </a:solidFill>
            <a:miter lim="800000"/>
            <a:headEnd/>
            <a:tailEnd/>
          </a:ln>
          <a:effectLst/>
        </p:spPr>
        <p:txBody>
          <a:bodyPr wrap="square" lIns="324000" tIns="47696" rIns="324000" bIns="47696">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2800" i="1" dirty="0">
                <a:latin typeface="+mn-lt"/>
                <a:cs typeface="Arial" charset="0"/>
              </a:rPr>
              <a:t>Fig. 6. (A) Volcano plot ,(B)Heatmap and (C&amp;D)genes change for global comparison of DEGs between control group (Untreated) and SDF treatment (SDF) in L. monocytogenes strain MRL 300119</a:t>
            </a:r>
            <a:endParaRPr lang="en-CA" sz="1800" i="1" dirty="0">
              <a:latin typeface="+mn-lt"/>
              <a:cs typeface="Arial" charset="0"/>
            </a:endParaRPr>
          </a:p>
        </p:txBody>
      </p:sp>
      <p:pic>
        <p:nvPicPr>
          <p:cNvPr id="50" name="2025年10月04日 17点44分(2)">
            <a:hlinkClick r:id="" action="ppaction://media"/>
            <a:extLst>
              <a:ext uri="{FF2B5EF4-FFF2-40B4-BE49-F238E27FC236}">
                <a16:creationId xmlns:a16="http://schemas.microsoft.com/office/drawing/2014/main" id="{4FC99D9B-F920-AB25-AF17-500AD842EC1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8167942" y="3422438"/>
            <a:ext cx="1456049" cy="1456049"/>
          </a:xfrm>
          <a:prstGeom prst="rect">
            <a:avLst/>
          </a:prstGeom>
        </p:spPr>
      </p:pic>
    </p:spTree>
    <p:extLst>
      <p:ext uri="{BB962C8B-B14F-4D97-AF65-F5344CB8AC3E}">
        <p14:creationId xmlns:p14="http://schemas.microsoft.com/office/powerpoint/2010/main" val="33901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80"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0"/>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809</Words>
  <Application>Microsoft Office PowerPoint</Application>
  <PresentationFormat>ユーザー設定</PresentationFormat>
  <Paragraphs>43</Paragraphs>
  <Slides>1</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Arimo</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yuan ch</dc:creator>
  <cp:lastModifiedBy>ch yuan</cp:lastModifiedBy>
  <cp:revision>14</cp:revision>
  <dcterms:created xsi:type="dcterms:W3CDTF">2020-11-02T01:42:50Z</dcterms:created>
  <dcterms:modified xsi:type="dcterms:W3CDTF">2025-10-05T14:57:33Z</dcterms:modified>
</cp:coreProperties>
</file>